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423" r:id="rId2"/>
    <p:sldId id="431" r:id="rId3"/>
    <p:sldId id="430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424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425" r:id="rId37"/>
    <p:sldId id="288" r:id="rId38"/>
    <p:sldId id="290" r:id="rId39"/>
    <p:sldId id="291" r:id="rId40"/>
    <p:sldId id="292" r:id="rId41"/>
    <p:sldId id="294" r:id="rId42"/>
    <p:sldId id="295" r:id="rId43"/>
    <p:sldId id="296" r:id="rId44"/>
    <p:sldId id="42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427" r:id="rId57"/>
    <p:sldId id="308" r:id="rId58"/>
    <p:sldId id="310" r:id="rId59"/>
    <p:sldId id="311" r:id="rId60"/>
    <p:sldId id="312" r:id="rId61"/>
    <p:sldId id="314" r:id="rId62"/>
    <p:sldId id="315" r:id="rId63"/>
    <p:sldId id="316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428" r:id="rId72"/>
    <p:sldId id="325" r:id="rId73"/>
    <p:sldId id="327" r:id="rId74"/>
    <p:sldId id="328" r:id="rId75"/>
    <p:sldId id="329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61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2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429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3" r:id="rId137"/>
    <p:sldId id="394" r:id="rId138"/>
    <p:sldId id="395" r:id="rId139"/>
    <p:sldId id="397" r:id="rId140"/>
    <p:sldId id="398" r:id="rId141"/>
    <p:sldId id="399" r:id="rId142"/>
    <p:sldId id="400" r:id="rId143"/>
    <p:sldId id="402" r:id="rId144"/>
    <p:sldId id="403" r:id="rId145"/>
    <p:sldId id="404" r:id="rId146"/>
    <p:sldId id="405" r:id="rId147"/>
    <p:sldId id="406" r:id="rId148"/>
    <p:sldId id="409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407" r:id="rId157"/>
    <p:sldId id="408" r:id="rId158"/>
    <p:sldId id="417" r:id="rId159"/>
    <p:sldId id="418" r:id="rId160"/>
    <p:sldId id="419" r:id="rId161"/>
    <p:sldId id="420" r:id="rId162"/>
    <p:sldId id="422" r:id="rId163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32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72D00-19D1-4AF8-89B2-D55AC551C9C7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16EBA-C998-4E8A-A777-1E76D4B2A3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9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Raggruppate i</a:t>
            </a:r>
            <a:r>
              <a:rPr lang="it-IT" baseline="0" dirty="0" smtClean="0"/>
              <a:t> vostri scatti dividendoli in cartelle dal nome: «bias», «dark», «</a:t>
            </a:r>
            <a:r>
              <a:rPr lang="it-IT" baseline="0" dirty="0" err="1" smtClean="0"/>
              <a:t>flat</a:t>
            </a:r>
            <a:r>
              <a:rPr lang="it-IT" baseline="0" dirty="0" smtClean="0"/>
              <a:t>» e «light» (le immagini). In una cartella «scarti» mettete le immagini mosse, le prove di messa a fuoco o simili.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823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Cliccate sulla</a:t>
            </a:r>
            <a:r>
              <a:rPr lang="it-IT" baseline="0" dirty="0" smtClean="0"/>
              <a:t> cartella «nebulosa» precedentemente creata in «C:\». Una volta evidenziata in blu, cliccate su «OK»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0114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Digitare</a:t>
            </a:r>
            <a:r>
              <a:rPr lang="it-IT" baseline="0" dirty="0" smtClean="0"/>
              <a:t> il comando «</a:t>
            </a:r>
            <a:r>
              <a:rPr lang="it-IT" baseline="0" dirty="0" err="1" smtClean="0"/>
              <a:t>save</a:t>
            </a:r>
            <a:r>
              <a:rPr lang="it-IT" baseline="0" dirty="0" smtClean="0"/>
              <a:t> somma» al terminale seguito da invio, come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57383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Cliccare sull’icona mostra in figura per ridurre le dimensioni dell’immagine.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15990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L’immagine scalata sarà</a:t>
            </a:r>
            <a:r>
              <a:rPr lang="it-IT" baseline="0" dirty="0" smtClean="0"/>
              <a:t> così visibile in IRIS.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53758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sul cursore indicato in figura</a:t>
            </a:r>
            <a:r>
              <a:rPr lang="it-IT" baseline="0" dirty="0" smtClean="0"/>
              <a:t> e muoviamolo verso sinistra finche l’immagine non avrà un colorito verdognolo.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90171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l’immagine verdognola (si</a:t>
            </a:r>
            <a:r>
              <a:rPr lang="it-IT" baseline="0" dirty="0" smtClean="0"/>
              <a:t> vede la nebulosa </a:t>
            </a:r>
            <a:r>
              <a:rPr lang="it-IT" baseline="0" dirty="0" smtClean="0">
                <a:sym typeface="Wingdings" pitchFamily="2" charset="2"/>
              </a:rPr>
              <a:t>!!!)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54306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 «</a:t>
            </a:r>
            <a:r>
              <a:rPr lang="it-IT" dirty="0" err="1" smtClean="0"/>
              <a:t>View</a:t>
            </a:r>
            <a:r>
              <a:rPr lang="it-IT" dirty="0" smtClean="0"/>
              <a:t>» e quindi su «White balance </a:t>
            </a:r>
            <a:r>
              <a:rPr lang="en-US" noProof="0" dirty="0" smtClean="0"/>
              <a:t>adjustment</a:t>
            </a:r>
            <a:r>
              <a:rPr lang="it-IT" dirty="0" smtClean="0"/>
              <a:t>»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914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</a:t>
            </a:r>
            <a:r>
              <a:rPr lang="it-IT" baseline="0" dirty="0" smtClean="0"/>
              <a:t> una nuova finestra di dialogo. Muovere i cursori finché il cielo da verdognolo diventa di colore nero-grigiognolo. Per fare questo di solito è sufficiente spostare il cursore «Green» verso sinistra. Dopodiché, finito gli aggiustamenti, premere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06558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l’immagine ora non più</a:t>
            </a:r>
            <a:r>
              <a:rPr lang="it-IT" baseline="0" dirty="0" smtClean="0"/>
              <a:t> verdognola…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16011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nuovamente su «</a:t>
            </a:r>
            <a:r>
              <a:rPr lang="it-IT" dirty="0" err="1" smtClean="0"/>
              <a:t>View</a:t>
            </a:r>
            <a:r>
              <a:rPr lang="it-IT" dirty="0" smtClean="0"/>
              <a:t>» e quindi</a:t>
            </a:r>
            <a:r>
              <a:rPr lang="it-IT" baseline="0" dirty="0" smtClean="0"/>
              <a:t> «</a:t>
            </a:r>
            <a:r>
              <a:rPr lang="it-IT" baseline="0" dirty="0" err="1" smtClean="0"/>
              <a:t>Dynamic</a:t>
            </a:r>
            <a:r>
              <a:rPr lang="it-IT" baseline="0" dirty="0" smtClean="0"/>
              <a:t> stretching…».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53678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 di dialogo.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831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questo punto dovreste veder scritto «c:\nebulosa» dove è indicato in figura. Se non</a:t>
            </a:r>
            <a:r>
              <a:rPr lang="it-IT" baseline="0" dirty="0" smtClean="0"/>
              <a:t> è già selezionato, cliccate su «PIC» come indicato in figura. Infine premete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1224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Muoviamo i due cursori verso</a:t>
            </a:r>
            <a:r>
              <a:rPr lang="it-IT" baseline="0" dirty="0" smtClean="0"/>
              <a:t> sinistra e poi premiamo «OK» quando l’immagine ci piace.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49382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l’immagine (già bella) della nebulosa. Digitiamo il comando «</a:t>
            </a:r>
            <a:r>
              <a:rPr lang="it-IT" dirty="0" err="1" smtClean="0"/>
              <a:t>savejpg</a:t>
            </a:r>
            <a:r>
              <a:rPr lang="it-IT" dirty="0" smtClean="0"/>
              <a:t> somma 1» nel</a:t>
            </a:r>
            <a:r>
              <a:rPr lang="it-IT" baseline="0" dirty="0" smtClean="0"/>
              <a:t> terminale, come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92435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 «File» e quindi «Exit»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27296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Abbiamo così chiuso IRIS. Chiudiamo la finestra</a:t>
            </a:r>
            <a:r>
              <a:rPr lang="it-IT" baseline="0" dirty="0" smtClean="0"/>
              <a:t> dove abbiamo le nostre immagini.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95402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Ultima finestra che ci rimane aperta è la cartella «nebulosa», dove vedremo tantissimi </a:t>
            </a:r>
            <a:r>
              <a:rPr lang="it-IT" dirty="0" err="1" smtClean="0"/>
              <a:t>files</a:t>
            </a:r>
            <a:r>
              <a:rPr lang="it-IT" dirty="0" smtClean="0"/>
              <a:t> (tra cui i nostri </a:t>
            </a:r>
            <a:r>
              <a:rPr lang="it-IT" dirty="0" err="1" smtClean="0"/>
              <a:t>icca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icc</a:t>
            </a:r>
            <a:r>
              <a:rPr lang="it-IT" baseline="0" dirty="0" smtClean="0"/>
              <a:t>, somma…). Sfogliando troverete un file somma.jpg. E’ la nostra nebulosa: </a:t>
            </a:r>
            <a:r>
              <a:rPr lang="it-IT" baseline="0" dirty="0" err="1" smtClean="0"/>
              <a:t>Yuppiiiii</a:t>
            </a:r>
            <a:r>
              <a:rPr lang="it-IT" baseline="0" dirty="0" smtClean="0"/>
              <a:t>!!!!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99511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con il tasto destro sul</a:t>
            </a:r>
            <a:r>
              <a:rPr lang="it-IT" baseline="0" dirty="0" smtClean="0"/>
              <a:t> file e quindi «Apri con» e «Adobe Photoshop CS3».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92778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</a:t>
            </a:r>
            <a:r>
              <a:rPr lang="it-IT" baseline="0" dirty="0" smtClean="0"/>
              <a:t> che si aprirà Adobe Photoshop CS3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51480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</a:t>
            </a:r>
            <a:r>
              <a:rPr lang="it-IT" baseline="0" dirty="0" smtClean="0"/>
              <a:t> su «</a:t>
            </a:r>
            <a:r>
              <a:rPr lang="it-IT" baseline="0" dirty="0" err="1" smtClean="0"/>
              <a:t>Window</a:t>
            </a:r>
            <a:r>
              <a:rPr lang="it-IT" baseline="0" dirty="0" smtClean="0"/>
              <a:t> (Finestra)» e quindi «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 (Canali)»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64051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questo modo si aprirà</a:t>
            </a:r>
            <a:r>
              <a:rPr lang="it-IT" baseline="0" dirty="0" smtClean="0"/>
              <a:t> il </a:t>
            </a:r>
            <a:r>
              <a:rPr lang="it-IT" baseline="0" dirty="0" err="1" smtClean="0"/>
              <a:t>tab</a:t>
            </a:r>
            <a:r>
              <a:rPr lang="it-IT" baseline="0" dirty="0" smtClean="0"/>
              <a:t> «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 (canali)» come mostrato in figura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2420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</a:t>
            </a:r>
            <a:r>
              <a:rPr lang="it-IT" baseline="0" dirty="0" smtClean="0"/>
              <a:t> sul livello «</a:t>
            </a:r>
            <a:r>
              <a:rPr lang="it-IT" baseline="0" dirty="0" err="1" smtClean="0"/>
              <a:t>Red</a:t>
            </a:r>
            <a:r>
              <a:rPr lang="it-IT" baseline="0" dirty="0" smtClean="0"/>
              <a:t> (rosso)». L’immagine della nebulosa diventerà magicamente in bianco e nero.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512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questo punto cliccate sull’icona della macchina fotografica come mostrato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17165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 «Image (immagine)» quindi «</a:t>
            </a:r>
            <a:r>
              <a:rPr lang="it-IT" dirty="0" err="1" smtClean="0"/>
              <a:t>Adjustments</a:t>
            </a:r>
            <a:r>
              <a:rPr lang="it-IT" dirty="0" smtClean="0"/>
              <a:t> (regolazione)» ed infine «</a:t>
            </a:r>
            <a:r>
              <a:rPr lang="it-IT" dirty="0" err="1" smtClean="0"/>
              <a:t>Levels</a:t>
            </a:r>
            <a:r>
              <a:rPr lang="it-IT" dirty="0" smtClean="0"/>
              <a:t>…</a:t>
            </a:r>
            <a:r>
              <a:rPr lang="it-IT" baseline="0" dirty="0" smtClean="0"/>
              <a:t> (livelli…)</a:t>
            </a:r>
            <a:r>
              <a:rPr lang="it-IT" dirty="0" smtClean="0"/>
              <a:t>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88242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Apparirà una nuova finestra</a:t>
            </a:r>
            <a:r>
              <a:rPr lang="it-IT" baseline="0" dirty="0" smtClean="0"/>
              <a:t> di dialogo.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77343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Muoviamo il cursore</a:t>
            </a:r>
            <a:r>
              <a:rPr lang="it-IT" baseline="0" dirty="0" smtClean="0"/>
              <a:t> di sinistra a destra finché il cielo diventa sufficientemente scuro.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52056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Muoviamo il cursore</a:t>
            </a:r>
            <a:r>
              <a:rPr lang="it-IT" baseline="0" dirty="0" smtClean="0"/>
              <a:t> di destra a sinistra finché le stelle diventano sufficientemente luminose. Infine clicchiamo su «OK».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71456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</a:t>
            </a:r>
            <a:r>
              <a:rPr lang="it-IT" baseline="0" dirty="0" smtClean="0"/>
              <a:t> una bella immagine in bianco e nero della nebulosa.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46426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ora sul livello «Green</a:t>
            </a:r>
            <a:r>
              <a:rPr lang="it-IT" baseline="0" dirty="0" smtClean="0"/>
              <a:t> (verde)». </a:t>
            </a:r>
            <a:r>
              <a:rPr lang="it-IT" baseline="0" dirty="0" err="1" smtClean="0"/>
              <a:t>Bleah</a:t>
            </a:r>
            <a:r>
              <a:rPr lang="it-IT" baseline="0" dirty="0" smtClean="0"/>
              <a:t>!!! L’immagine in questo canale fa veramente schifo!!!.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6151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Clicchiamo su «Image (immagine)» quindi «</a:t>
            </a:r>
            <a:r>
              <a:rPr lang="it-IT" dirty="0" err="1" smtClean="0"/>
              <a:t>Adjustments</a:t>
            </a:r>
            <a:r>
              <a:rPr lang="it-IT" dirty="0" smtClean="0"/>
              <a:t> (regolazione)» ed infine «</a:t>
            </a:r>
            <a:r>
              <a:rPr lang="it-IT" dirty="0" err="1" smtClean="0"/>
              <a:t>Levels</a:t>
            </a:r>
            <a:r>
              <a:rPr lang="it-IT" dirty="0" smtClean="0"/>
              <a:t>…</a:t>
            </a:r>
            <a:r>
              <a:rPr lang="it-IT" baseline="0" dirty="0" smtClean="0"/>
              <a:t> (livelli…)</a:t>
            </a:r>
            <a:r>
              <a:rPr lang="it-IT" dirty="0" smtClean="0"/>
              <a:t>»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91466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Muoviamo i cursori sinistro</a:t>
            </a:r>
            <a:r>
              <a:rPr lang="it-IT" baseline="0" dirty="0" smtClean="0"/>
              <a:t> e destro come in precedenza affinché la nostra immagine non assume un bel aspetto. Una volta ottenuto il risultato voluto premere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73936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Ecco</a:t>
            </a:r>
            <a:r>
              <a:rPr lang="it-IT" baseline="0" dirty="0" smtClean="0"/>
              <a:t> una bella immagine in bianco e nero della nebulosa.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79755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Clicchiamo ora sul livello «Blue</a:t>
            </a:r>
            <a:r>
              <a:rPr lang="it-IT" baseline="0" dirty="0" smtClean="0"/>
              <a:t> (blu)». </a:t>
            </a:r>
            <a:r>
              <a:rPr lang="it-IT" baseline="0" dirty="0" err="1" smtClean="0"/>
              <a:t>Bleah</a:t>
            </a:r>
            <a:r>
              <a:rPr lang="it-IT" baseline="0" dirty="0" smtClean="0"/>
              <a:t>!!! Anche questa immagine fa veramente schifo!!!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78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Selezionate il modello della vostra</a:t>
            </a:r>
            <a:r>
              <a:rPr lang="it-IT" baseline="0" dirty="0" smtClean="0"/>
              <a:t> fotocamera cliccando sul menù a tendina indicato in figura. Per la Canon EOS 550D, selezionate Canon EOS 50D.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30637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Clicchiamo su «Image (immagine)» quindi «</a:t>
            </a:r>
            <a:r>
              <a:rPr lang="it-IT" dirty="0" err="1" smtClean="0"/>
              <a:t>Adjustments</a:t>
            </a:r>
            <a:r>
              <a:rPr lang="it-IT" dirty="0" smtClean="0"/>
              <a:t> (regolazione)» ed infine «</a:t>
            </a:r>
            <a:r>
              <a:rPr lang="it-IT" dirty="0" err="1" smtClean="0"/>
              <a:t>Levels</a:t>
            </a:r>
            <a:r>
              <a:rPr lang="it-IT" dirty="0" smtClean="0"/>
              <a:t>…</a:t>
            </a:r>
            <a:r>
              <a:rPr lang="it-IT" baseline="0" dirty="0" smtClean="0"/>
              <a:t> (livelli…)</a:t>
            </a:r>
            <a:r>
              <a:rPr lang="it-IT" dirty="0" smtClean="0"/>
              <a:t>»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27904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apre la solita finestra. Lavorate con i cursori (anche quello centrale se necessario!) al fine di ottenere una bella immagine in bianco e nero. Ottenuto il risultato voluto clicchiamo</a:t>
            </a:r>
            <a:r>
              <a:rPr lang="it-IT" baseline="0" dirty="0" smtClean="0"/>
              <a:t> su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6810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una bella immagine in bianco e nero della nebulosa. Clicchiamo sul livello RGB come mostrato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24138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</a:t>
            </a:r>
            <a:r>
              <a:rPr lang="it-IT" dirty="0" err="1" smtClean="0"/>
              <a:t>voillà</a:t>
            </a:r>
            <a:r>
              <a:rPr lang="it-IT" dirty="0" smtClean="0"/>
              <a:t>… ecco la nostra nebulosa</a:t>
            </a:r>
            <a:r>
              <a:rPr lang="it-IT" baseline="0" dirty="0" smtClean="0"/>
              <a:t> più bella che mai. Ma qualcosa in più si può ancora fare! …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9112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Clicchiamo su «Image (immagine)» quindi «</a:t>
            </a:r>
            <a:r>
              <a:rPr lang="it-IT" dirty="0" err="1" smtClean="0"/>
              <a:t>Adjustments</a:t>
            </a:r>
            <a:r>
              <a:rPr lang="it-IT" dirty="0" smtClean="0"/>
              <a:t> (regolazione)» ed infine «</a:t>
            </a:r>
            <a:r>
              <a:rPr lang="it-IT" dirty="0" err="1" smtClean="0"/>
              <a:t>Levels</a:t>
            </a:r>
            <a:r>
              <a:rPr lang="it-IT" dirty="0" smtClean="0"/>
              <a:t>…</a:t>
            </a:r>
            <a:r>
              <a:rPr lang="it-IT" baseline="0" dirty="0" smtClean="0"/>
              <a:t> (livelli…)</a:t>
            </a:r>
            <a:r>
              <a:rPr lang="it-IT" dirty="0" smtClean="0"/>
              <a:t>»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0785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Si apre la solita finestra. Lavorate con i cursori (anche quello centrale se necessario!) al fine di ottenere una bella immagine a colori. Ottenuto il risultato voluto clicchiamo</a:t>
            </a:r>
            <a:r>
              <a:rPr lang="it-IT" baseline="0" dirty="0" smtClean="0"/>
              <a:t> su «OK».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82012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l’immagine elaborata!!!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72447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Ora clicchiamo su «File» e quindi «Save (salva)»</a:t>
            </a:r>
            <a:r>
              <a:rPr lang="it-IT" baseline="0" dirty="0" smtClean="0"/>
              <a:t> per salvare l’immagine finale.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699433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 di dialogo. Muovete il cursore verso</a:t>
            </a:r>
            <a:r>
              <a:rPr lang="it-IT" baseline="0" dirty="0" smtClean="0"/>
              <a:t> destra in modo da aumentare la qualità dell’immagine al massimo come mostrato in figura…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54131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quindi clicchiamo su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144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Nel nostro esempio selezioniamo</a:t>
            </a:r>
            <a:r>
              <a:rPr lang="it-IT" baseline="0" dirty="0" smtClean="0"/>
              <a:t> la Canon EOS 500D.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48263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questo punto vediamo come salvare l’immagine</a:t>
            </a:r>
            <a:r>
              <a:rPr lang="it-IT" baseline="0" dirty="0" smtClean="0"/>
              <a:t> in formato inviabile via mail. Cliccate su «Image (immagine)» e quindi «Image </a:t>
            </a:r>
            <a:r>
              <a:rPr lang="it-IT" baseline="0" dirty="0" err="1" smtClean="0"/>
              <a:t>Size</a:t>
            </a:r>
            <a:r>
              <a:rPr lang="it-IT" baseline="0" dirty="0" smtClean="0"/>
              <a:t>… (dimensione immagine…)».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91963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 di dialogo. Cancellate il</a:t>
            </a:r>
            <a:r>
              <a:rPr lang="it-IT" baseline="0" dirty="0" smtClean="0"/>
              <a:t> campo </a:t>
            </a:r>
            <a:r>
              <a:rPr lang="it-IT" baseline="0" dirty="0" err="1" smtClean="0"/>
              <a:t>Width</a:t>
            </a:r>
            <a:r>
              <a:rPr lang="it-IT" baseline="0" dirty="0" smtClean="0"/>
              <a:t> indicato in figura e scrivere 1024.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56581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Premete quindi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79100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l’immagine ridimensionata</a:t>
            </a:r>
            <a:r>
              <a:rPr lang="it-IT" baseline="0" dirty="0" smtClean="0"/>
              <a:t> (sembra piccola ma non lo è!!!)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81566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Ora</a:t>
            </a:r>
            <a:r>
              <a:rPr lang="it-IT" baseline="0" dirty="0" smtClean="0"/>
              <a:t> non ci resta che salvarla. Cliccate su «File» e quindi «Save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… (salva con nome…)»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36095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finestra di dialogo. Cancellate il nome</a:t>
            </a:r>
            <a:r>
              <a:rPr lang="it-IT" baseline="0" dirty="0" smtClean="0"/>
              <a:t> «somma.jpg» dal campo «File </a:t>
            </a:r>
            <a:r>
              <a:rPr lang="it-IT" baseline="0" dirty="0" err="1" smtClean="0"/>
              <a:t>name</a:t>
            </a:r>
            <a:r>
              <a:rPr lang="it-IT" baseline="0" dirty="0" smtClean="0"/>
              <a:t> (nome file)» come indicato in figura, e scrivere «somma_low.jpg».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97521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quindi premiamo «Save (salva)».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6966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la solita</a:t>
            </a:r>
            <a:r>
              <a:rPr lang="it-IT" baseline="0" dirty="0" smtClean="0"/>
              <a:t> finestra di dialogo. Trascinate a destra il cursore e premete quindi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9421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Ora possiamo</a:t>
            </a:r>
            <a:r>
              <a:rPr lang="it-IT" baseline="0" dirty="0" smtClean="0"/>
              <a:t> chiudere Adobe Photoshop CS3, cliccando su «File» e quindi «Exit (esci)»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96965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questo punto</a:t>
            </a:r>
            <a:r>
              <a:rPr lang="it-IT" baseline="0" dirty="0" smtClean="0"/>
              <a:t> ci rimane aperta solo la cartella «nebulosa». Le immagini </a:t>
            </a:r>
            <a:r>
              <a:rPr lang="it-IT" baseline="0" dirty="0" err="1" smtClean="0"/>
              <a:t>jpg</a:t>
            </a:r>
            <a:r>
              <a:rPr lang="it-IT" baseline="0" dirty="0" smtClean="0"/>
              <a:t> ora non è più solo una ma sono due. Una dal nome somma e l’altra dal nome </a:t>
            </a:r>
            <a:r>
              <a:rPr lang="it-IT" baseline="0" dirty="0" err="1" smtClean="0"/>
              <a:t>somma_low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334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 tutto è andato a</a:t>
            </a:r>
            <a:r>
              <a:rPr lang="it-IT" baseline="0" dirty="0" smtClean="0"/>
              <a:t> buon fine, la nostra fotocamera dovrebbe apparire a lato della scritta «Model:» come indicato in figura. Cliccate su «Linear» se non era già selezionato, ed infine su «OK»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89886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Selezioniamo tutti i</a:t>
            </a:r>
            <a:r>
              <a:rPr lang="it-IT" baseline="0" dirty="0" smtClean="0"/>
              <a:t> file diversi da somma.jpg e somma_low.jpg (ovvero i vari </a:t>
            </a:r>
            <a:r>
              <a:rPr lang="it-IT" baseline="0" dirty="0" err="1" smtClean="0"/>
              <a:t>icca</a:t>
            </a:r>
            <a:r>
              <a:rPr lang="it-IT" baseline="0" dirty="0" smtClean="0"/>
              <a:t>, dark, d,…).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69617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con il tasto destro su uno di questi file e quindi «Elimina».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71575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Confermare</a:t>
            </a:r>
            <a:r>
              <a:rPr lang="it-IT" baseline="0" dirty="0" smtClean="0"/>
              <a:t> l’eliminazione cliccando su «Si». Il gioco è fatto. Ora nella cartella nebulosa avrete l’immagine finale (somma.jpg) e quella da inviare su internet (somma_low.jpg). Buon divertimento!!!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57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l’immagine elaborata…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02614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Ed ecco uno scatto originale…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44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Cliccate su «Digital photo» e su «</a:t>
            </a:r>
            <a:r>
              <a:rPr lang="it-IT" dirty="0" err="1" smtClean="0"/>
              <a:t>Decode</a:t>
            </a:r>
            <a:r>
              <a:rPr lang="it-IT" dirty="0" smtClean="0"/>
              <a:t> RAW </a:t>
            </a:r>
            <a:r>
              <a:rPr lang="it-IT" dirty="0" err="1" smtClean="0"/>
              <a:t>files</a:t>
            </a:r>
            <a:r>
              <a:rPr lang="it-IT" dirty="0" smtClean="0"/>
              <a:t>…».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51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</a:t>
            </a:r>
            <a:r>
              <a:rPr lang="it-IT" baseline="0" dirty="0" smtClean="0"/>
              <a:t> si minimizzerà automaticamente come mostrato in figura. A questo punto andate nella cartella dove avete messo i vostri scatti di tipo «bias».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567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Selezionare i </a:t>
            </a:r>
            <a:r>
              <a:rPr lang="it-IT" dirty="0" err="1" smtClean="0"/>
              <a:t>files</a:t>
            </a:r>
            <a:r>
              <a:rPr lang="it-IT" dirty="0" smtClean="0"/>
              <a:t> bias</a:t>
            </a:r>
            <a:r>
              <a:rPr lang="it-IT" baseline="0" dirty="0" smtClean="0"/>
              <a:t> ripresi in formato RAW (per la Canon sono file con estensione CR2).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246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Cliccare</a:t>
            </a:r>
            <a:r>
              <a:rPr lang="it-IT" baseline="0" dirty="0" smtClean="0"/>
              <a:t> con il tasto sinistro su uno dei </a:t>
            </a:r>
            <a:r>
              <a:rPr lang="it-IT" baseline="0" dirty="0" err="1" smtClean="0"/>
              <a:t>files</a:t>
            </a:r>
            <a:r>
              <a:rPr lang="it-IT" baseline="0" dirty="0" smtClean="0"/>
              <a:t> selezionati e tenendo premuto trascinare i file come mostrato in figura in direzione di IRIS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12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Aprite IRIS cliccando due</a:t>
            </a:r>
            <a:r>
              <a:rPr lang="it-IT" baseline="0" dirty="0" smtClean="0"/>
              <a:t> volte sul file iris.exe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382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Appena arriverete con i file sopra IRIS,</a:t>
            </a:r>
            <a:r>
              <a:rPr lang="it-IT" baseline="0" dirty="0" smtClean="0"/>
              <a:t> si aprirà una finestra di dialogo. Sempre tenendo premuto (non mollate mai dall’inizio il tasto sinistro del mouse) trascinate ora i </a:t>
            </a:r>
            <a:r>
              <a:rPr lang="it-IT" baseline="0" dirty="0" err="1" smtClean="0"/>
              <a:t>files</a:t>
            </a:r>
            <a:r>
              <a:rPr lang="it-IT" baseline="0" dirty="0" smtClean="0"/>
              <a:t> nello spazio bianco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840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Rilasciate il tasto del mouse e il</a:t>
            </a:r>
            <a:r>
              <a:rPr lang="it-IT" baseline="0" dirty="0" smtClean="0"/>
              <a:t> nome dei file di tipo «bias» appariranno come per magia nello spazio bianco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464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Digitate il</a:t>
            </a:r>
            <a:r>
              <a:rPr lang="it-IT" baseline="0" dirty="0" smtClean="0"/>
              <a:t> nome «b» dove indicato in figura e cliccate su «-&gt;CFA…».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51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computer elabora i dati…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600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Finito di elaborare</a:t>
            </a:r>
            <a:r>
              <a:rPr lang="it-IT" baseline="0" dirty="0" smtClean="0"/>
              <a:t> IRIS torna alla finestra di dialogo precedente. Premete «</a:t>
            </a:r>
            <a:r>
              <a:rPr lang="it-IT" baseline="0" dirty="0" err="1" smtClean="0"/>
              <a:t>Done</a:t>
            </a:r>
            <a:r>
              <a:rPr lang="it-IT" baseline="0" dirty="0" smtClean="0"/>
              <a:t>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369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apparire l’immagine di un bias (nera).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009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Digitate su terminale il comando «load b1». Ricordatevi di non cancellare il</a:t>
            </a:r>
            <a:r>
              <a:rPr lang="it-IT" baseline="0" dirty="0" smtClean="0"/>
              <a:t> simbolo «&gt;» che appare sul terminale!!! Nel caso in cui per errore lo aveste cancellato, vi toccherà digitarlo voi. In IRIS ogni comando deve infatti essere preceduto dal simbolo «&gt;». Digitato «load b1» potete premere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072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Cliccate ora su «Digital</a:t>
            </a:r>
            <a:r>
              <a:rPr lang="it-IT" baseline="0" dirty="0" smtClean="0"/>
              <a:t> photo» e poi su «</a:t>
            </a:r>
            <a:r>
              <a:rPr lang="it-IT" baseline="0" dirty="0" err="1" smtClean="0"/>
              <a:t>Make</a:t>
            </a:r>
            <a:r>
              <a:rPr lang="it-IT" baseline="0" dirty="0" smtClean="0"/>
              <a:t> an offset…».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552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</a:t>
            </a:r>
            <a:r>
              <a:rPr lang="it-IT" baseline="0" dirty="0" smtClean="0"/>
              <a:t> di dialogo. Digitate la lettera «b» dove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380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</a:t>
            </a:r>
            <a:r>
              <a:rPr lang="it-IT" baseline="0" dirty="0" smtClean="0"/>
              <a:t> su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66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Aprite il terminale «</a:t>
            </a:r>
            <a:r>
              <a:rPr lang="it-IT" dirty="0" err="1" smtClean="0"/>
              <a:t>command</a:t>
            </a:r>
            <a:r>
              <a:rPr lang="it-IT" dirty="0" smtClean="0"/>
              <a:t>»</a:t>
            </a:r>
            <a:r>
              <a:rPr lang="it-IT" baseline="0" dirty="0" smtClean="0"/>
              <a:t> cliccando dove indicato.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8877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computer elabora</a:t>
            </a:r>
            <a:r>
              <a:rPr lang="it-IT" baseline="0" dirty="0" smtClean="0"/>
              <a:t> i bias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6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Alla fine dell’elaborazione vedrete visualizzato la somma</a:t>
            </a:r>
            <a:r>
              <a:rPr lang="it-IT" baseline="0" dirty="0" smtClean="0"/>
              <a:t> dei bias (ancora un’immagine nera!). Andate sul terminale e digitate il comando «</a:t>
            </a:r>
            <a:r>
              <a:rPr lang="it-IT" baseline="0" dirty="0" err="1" smtClean="0"/>
              <a:t>save</a:t>
            </a:r>
            <a:r>
              <a:rPr lang="it-IT" baseline="0" dirty="0" smtClean="0"/>
              <a:t> bias» e quindi premete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478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Andate su «Digital photo» e quindi cliccate su «</a:t>
            </a:r>
            <a:r>
              <a:rPr lang="it-IT" dirty="0" err="1" smtClean="0"/>
              <a:t>Decode</a:t>
            </a:r>
            <a:r>
              <a:rPr lang="it-IT" dirty="0" smtClean="0"/>
              <a:t> RAW </a:t>
            </a:r>
            <a:r>
              <a:rPr lang="it-IT" dirty="0" err="1" smtClean="0"/>
              <a:t>files</a:t>
            </a:r>
            <a:r>
              <a:rPr lang="it-IT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559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</a:t>
            </a:r>
            <a:r>
              <a:rPr lang="it-IT" baseline="0" dirty="0" smtClean="0"/>
              <a:t> si minimizzerà, andate sulla cartella dove avete messo i vostri «dark».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214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Selezionate i</a:t>
            </a:r>
            <a:r>
              <a:rPr lang="it-IT" baseline="0" dirty="0" smtClean="0"/>
              <a:t> file di dark in formato RAW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4332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Trascinateli</a:t>
            </a:r>
            <a:r>
              <a:rPr lang="it-IT" baseline="0" dirty="0" smtClean="0"/>
              <a:t> come prima su IRIS e quindi sullo spazio bianco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181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</a:t>
            </a:r>
            <a:r>
              <a:rPr lang="it-IT" baseline="0" dirty="0" smtClean="0"/>
              <a:t> quindi apparire i nomi dei nostri </a:t>
            </a:r>
            <a:r>
              <a:rPr lang="it-IT" baseline="0" dirty="0" err="1" smtClean="0"/>
              <a:t>files</a:t>
            </a:r>
            <a:r>
              <a:rPr lang="it-IT" baseline="0" dirty="0" smtClean="0"/>
              <a:t> dark.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004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Digitiamo «d» nel</a:t>
            </a:r>
            <a:r>
              <a:rPr lang="it-IT" baseline="0" dirty="0" smtClean="0"/>
              <a:t> campo indicato in figura e quindi clicchiamo su «-&gt;CFA».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703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elabora i </a:t>
            </a:r>
            <a:r>
              <a:rPr lang="it-IT" dirty="0" err="1" smtClean="0"/>
              <a:t>files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0275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Ed alla fine clicchiamo su «</a:t>
            </a:r>
            <a:r>
              <a:rPr lang="it-IT" dirty="0" err="1" smtClean="0"/>
              <a:t>Done</a:t>
            </a:r>
            <a:r>
              <a:rPr lang="it-IT" dirty="0" smtClean="0"/>
              <a:t>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70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questo</a:t>
            </a:r>
            <a:r>
              <a:rPr lang="it-IT" baseline="0" dirty="0" smtClean="0"/>
              <a:t> punto andate su «Risorse del Computer» e cliccate su «Disco locale (C:)»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5893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 file di dark (immagine</a:t>
            </a:r>
            <a:r>
              <a:rPr lang="it-IT" baseline="0" dirty="0" smtClean="0"/>
              <a:t> nera!).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988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Andiamo nel terminale e digitiamo il</a:t>
            </a:r>
            <a:r>
              <a:rPr lang="it-IT" baseline="0" dirty="0" smtClean="0"/>
              <a:t> comando «load d1» seguito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8174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Dopodiché andiamo su «</a:t>
            </a:r>
            <a:r>
              <a:rPr lang="it-IT" dirty="0" err="1" smtClean="0"/>
              <a:t>Make</a:t>
            </a:r>
            <a:r>
              <a:rPr lang="it-IT" dirty="0" smtClean="0"/>
              <a:t> a dark…»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0060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finestra di dialogo. Cancellate</a:t>
            </a:r>
            <a:r>
              <a:rPr lang="it-IT" baseline="0" dirty="0" smtClean="0"/>
              <a:t> la lettera «b» e digitate la lettera «d» dove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398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Cancella la parola</a:t>
            </a:r>
            <a:r>
              <a:rPr lang="it-IT" baseline="0" dirty="0" smtClean="0"/>
              <a:t> «offset» e digita la parola «bias» dove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860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Quini premete «OK»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8300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</a:t>
            </a:r>
            <a:r>
              <a:rPr lang="it-IT" baseline="0" dirty="0" smtClean="0"/>
              <a:t> computer elaborerà i vostri dark e alla fine produrrà la somma dei dark (nuovamente un’immagine nera).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1763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Andate sul terminale e digitate</a:t>
            </a:r>
            <a:r>
              <a:rPr lang="it-IT" baseline="0" dirty="0" smtClean="0"/>
              <a:t> «</a:t>
            </a:r>
            <a:r>
              <a:rPr lang="it-IT" baseline="0" dirty="0" err="1" smtClean="0"/>
              <a:t>save</a:t>
            </a:r>
            <a:r>
              <a:rPr lang="it-IT" baseline="0" dirty="0" smtClean="0"/>
              <a:t> dark» seguito dal tasto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69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Sempre da</a:t>
            </a:r>
            <a:r>
              <a:rPr lang="it-IT" baseline="0" dirty="0" smtClean="0"/>
              <a:t> terminale digitate il comando «</a:t>
            </a:r>
            <a:r>
              <a:rPr lang="it-IT" baseline="0" dirty="0" err="1" smtClean="0"/>
              <a:t>find_hot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cosmetic</a:t>
            </a:r>
            <a:r>
              <a:rPr lang="it-IT" baseline="0" dirty="0" smtClean="0"/>
              <a:t> 300» </a:t>
            </a:r>
            <a:r>
              <a:rPr lang="it-IT" baseline="0" dirty="0" err="1" smtClean="0"/>
              <a:t>segiuto</a:t>
            </a:r>
            <a:r>
              <a:rPr lang="it-IT" baseline="0" dirty="0" smtClean="0"/>
              <a:t>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6594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Visualizzato il numero scritto dopo la scritta «Hot pixel </a:t>
            </a:r>
            <a:r>
              <a:rPr lang="it-IT" dirty="0" err="1" smtClean="0"/>
              <a:t>number</a:t>
            </a:r>
            <a:r>
              <a:rPr lang="it-IT" dirty="0" smtClean="0"/>
              <a:t>:». Se è minore</a:t>
            </a:r>
            <a:r>
              <a:rPr lang="it-IT" baseline="0" dirty="0" smtClean="0"/>
              <a:t> di 0 dice che ci sono troppi pixel caldi sarà necessario cambiare il numero 300 del comando «</a:t>
            </a:r>
            <a:r>
              <a:rPr lang="it-IT" baseline="0" dirty="0" err="1" smtClean="0"/>
              <a:t>find_hot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cosmetic</a:t>
            </a:r>
            <a:r>
              <a:rPr lang="it-IT" baseline="0" dirty="0" smtClean="0"/>
              <a:t> 300».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8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«C:\» create una nuova cartella</a:t>
            </a:r>
            <a:r>
              <a:rPr lang="it-IT" baseline="0" dirty="0" smtClean="0"/>
              <a:t> cliccando con il tasto destro dove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7925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Nel caso di pochi pixel dovrete abbassare il numero da 300</a:t>
            </a:r>
            <a:r>
              <a:rPr lang="it-IT" baseline="0" dirty="0" smtClean="0"/>
              <a:t> ad esempio 200, 100, 50 e così via. Se invece dice che ci sono troppi pixel allora dovrete alzare il numero da 300 ad esempio a 400, 500, 1000 e così via. Continuate quindi a digitare il comando «</a:t>
            </a:r>
            <a:r>
              <a:rPr lang="it-IT" baseline="0" dirty="0" err="1" smtClean="0"/>
              <a:t>find_hot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cosmetic</a:t>
            </a:r>
            <a:r>
              <a:rPr lang="it-IT" baseline="0" dirty="0" smtClean="0"/>
              <a:t> XXX» facendo variare il numero XXX finché il numero di pixel caldi sta intorno ai 1000-5000.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9899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Andiamo su «Digital photo» e quindi su «</a:t>
            </a:r>
            <a:r>
              <a:rPr lang="it-IT" dirty="0" err="1" smtClean="0"/>
              <a:t>Decode</a:t>
            </a:r>
            <a:r>
              <a:rPr lang="it-IT" dirty="0" smtClean="0"/>
              <a:t> RAW </a:t>
            </a:r>
            <a:r>
              <a:rPr lang="it-IT" dirty="0" err="1" smtClean="0"/>
              <a:t>files</a:t>
            </a:r>
            <a:r>
              <a:rPr lang="it-IT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4585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verrà minimizzato.</a:t>
            </a:r>
            <a:r>
              <a:rPr lang="it-IT" baseline="0" dirty="0" smtClean="0"/>
              <a:t> </a:t>
            </a:r>
            <a:r>
              <a:rPr lang="it-IT" dirty="0" smtClean="0"/>
              <a:t>Andiamo sulla cartella dove</a:t>
            </a:r>
            <a:r>
              <a:rPr lang="it-IT" baseline="0" dirty="0" smtClean="0"/>
              <a:t> ci sono i </a:t>
            </a:r>
            <a:r>
              <a:rPr lang="it-IT" baseline="0" dirty="0" err="1" smtClean="0"/>
              <a:t>files</a:t>
            </a:r>
            <a:r>
              <a:rPr lang="it-IT" baseline="0" dirty="0" smtClean="0"/>
              <a:t> dei «</a:t>
            </a:r>
            <a:r>
              <a:rPr lang="it-IT" baseline="0" dirty="0" err="1" smtClean="0"/>
              <a:t>flat</a:t>
            </a:r>
            <a:r>
              <a:rPr lang="it-IT" baseline="0" dirty="0" smtClean="0"/>
              <a:t>».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2640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Selezioniamo</a:t>
            </a:r>
            <a:r>
              <a:rPr lang="it-IT" baseline="0" dirty="0" smtClean="0"/>
              <a:t> i </a:t>
            </a:r>
            <a:r>
              <a:rPr lang="it-IT" baseline="0" dirty="0" err="1" smtClean="0"/>
              <a:t>files</a:t>
            </a:r>
            <a:r>
              <a:rPr lang="it-IT" baseline="0" dirty="0" smtClean="0"/>
              <a:t> dei «</a:t>
            </a:r>
            <a:r>
              <a:rPr lang="it-IT" baseline="0" dirty="0" err="1" smtClean="0"/>
              <a:t>flat</a:t>
            </a:r>
            <a:r>
              <a:rPr lang="it-IT" baseline="0" dirty="0" smtClean="0"/>
              <a:t>» in formato RAW…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2291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Trasciniamoli su IRIS e quindi nello spazio bianco indicato</a:t>
            </a:r>
            <a:r>
              <a:rPr lang="it-IT" baseline="0" dirty="0" smtClean="0"/>
              <a:t>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8903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nomi</a:t>
            </a:r>
            <a:r>
              <a:rPr lang="it-IT" baseline="0" dirty="0" smtClean="0"/>
              <a:t> dei </a:t>
            </a:r>
            <a:r>
              <a:rPr lang="it-IT" baseline="0" dirty="0" err="1" smtClean="0"/>
              <a:t>flat</a:t>
            </a:r>
            <a:r>
              <a:rPr lang="it-IT" baseline="0" dirty="0" smtClean="0"/>
              <a:t> appariranno così nello spazio bianco indicato in figura. Digitate «f» nel campo indicato in figura e quindi cliccate su «-&gt;CFA».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3748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computer elaborerà i nostri </a:t>
            </a:r>
            <a:r>
              <a:rPr lang="it-IT" dirty="0" err="1" smtClean="0"/>
              <a:t>flat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3186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Alla fine clicchiamo «</a:t>
            </a:r>
            <a:r>
              <a:rPr lang="it-IT" dirty="0" err="1" smtClean="0"/>
              <a:t>Done</a:t>
            </a:r>
            <a:r>
              <a:rPr lang="it-IT" dirty="0" smtClean="0"/>
              <a:t>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6261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Apparirà un nostro </a:t>
            </a:r>
            <a:r>
              <a:rPr lang="it-IT" dirty="0" err="1" smtClean="0"/>
              <a:t>flat</a:t>
            </a:r>
            <a:r>
              <a:rPr lang="it-IT" dirty="0" smtClean="0"/>
              <a:t> (ancora un’immagine più o</a:t>
            </a:r>
            <a:r>
              <a:rPr lang="it-IT" baseline="0" dirty="0" smtClean="0"/>
              <a:t> meno</a:t>
            </a:r>
            <a:r>
              <a:rPr lang="it-IT" dirty="0" smtClean="0"/>
              <a:t> nera!!!).</a:t>
            </a:r>
            <a:r>
              <a:rPr lang="it-IT" baseline="0" dirty="0" smtClean="0"/>
              <a:t> Digitiamo al terminale il comando «load f1» seguito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0823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Andiamo quindi su «Digital photo» e «</a:t>
            </a:r>
            <a:r>
              <a:rPr lang="it-IT" dirty="0" err="1" smtClean="0"/>
              <a:t>Make</a:t>
            </a:r>
            <a:r>
              <a:rPr lang="it-IT" dirty="0" smtClean="0"/>
              <a:t> a </a:t>
            </a:r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…».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70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Chiamate la nuova cartella con il nome dell’oggetto da elaborare. Nel nostro caso l’abbiamo chiamata «nebulosa».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1766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finestra</a:t>
            </a:r>
            <a:r>
              <a:rPr lang="it-IT" baseline="0" dirty="0" smtClean="0"/>
              <a:t> di dialogo. Cancellate la lettera indicata in figura e digitate «f».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139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Cliccate quindi</a:t>
            </a:r>
            <a:r>
              <a:rPr lang="it-IT" baseline="0" dirty="0" smtClean="0"/>
              <a:t> su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89047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elabora i nostri </a:t>
            </a:r>
            <a:r>
              <a:rPr lang="it-IT" dirty="0" err="1" smtClean="0"/>
              <a:t>files</a:t>
            </a:r>
            <a:r>
              <a:rPr lang="it-IT" dirty="0" smtClean="0"/>
              <a:t> </a:t>
            </a:r>
            <a:r>
              <a:rPr lang="it-IT" dirty="0" err="1" smtClean="0"/>
              <a:t>flat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5295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Alla fine del processo di elaborazione apparirà</a:t>
            </a:r>
            <a:r>
              <a:rPr lang="it-IT" baseline="0" dirty="0" smtClean="0"/>
              <a:t> la somma dei </a:t>
            </a:r>
            <a:r>
              <a:rPr lang="it-IT" baseline="0" dirty="0" err="1" smtClean="0"/>
              <a:t>flat</a:t>
            </a:r>
            <a:r>
              <a:rPr lang="it-IT" baseline="0" dirty="0" smtClean="0"/>
              <a:t> (questa volta un’immagine grigia!!!)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2977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Digitate al terminale il comando «</a:t>
            </a:r>
            <a:r>
              <a:rPr lang="it-IT" dirty="0" err="1" smtClean="0"/>
              <a:t>save</a:t>
            </a:r>
            <a:r>
              <a:rPr lang="it-IT" dirty="0" smtClean="0"/>
              <a:t> </a:t>
            </a:r>
            <a:r>
              <a:rPr lang="it-IT" dirty="0" err="1" smtClean="0"/>
              <a:t>flat</a:t>
            </a:r>
            <a:r>
              <a:rPr lang="it-IT" dirty="0" smtClean="0"/>
              <a:t>» seguito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801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 «Digital photo» e quindi</a:t>
            </a:r>
            <a:r>
              <a:rPr lang="it-IT" baseline="0" dirty="0" smtClean="0"/>
              <a:t> su </a:t>
            </a:r>
            <a:r>
              <a:rPr lang="it-IT" dirty="0" smtClean="0"/>
              <a:t>«</a:t>
            </a:r>
            <a:r>
              <a:rPr lang="it-IT" dirty="0" err="1" smtClean="0"/>
              <a:t>Decode</a:t>
            </a:r>
            <a:r>
              <a:rPr lang="it-IT" dirty="0" smtClean="0"/>
              <a:t> RAW </a:t>
            </a:r>
            <a:r>
              <a:rPr lang="it-IT" dirty="0" err="1" smtClean="0"/>
              <a:t>fils</a:t>
            </a:r>
            <a:r>
              <a:rPr lang="it-IT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9195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</a:t>
            </a:r>
            <a:r>
              <a:rPr lang="it-IT" baseline="0" dirty="0" smtClean="0"/>
              <a:t> verrà minimizzato. Selezioniamo la cartella «light» contenenti le nostre immagini.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1362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Selezioniamo</a:t>
            </a:r>
            <a:r>
              <a:rPr lang="it-IT" baseline="0" dirty="0" smtClean="0"/>
              <a:t> le immagini in formato RAW.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5404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trasciniamole nel solito spazio bianco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7131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nomi</a:t>
            </a:r>
            <a:r>
              <a:rPr lang="it-IT" baseline="0" dirty="0" smtClean="0"/>
              <a:t> dei file immagini appariranno nello spazio bianco come indicato in figura. Digitare «i» nel campo indicato in figura e quindi premere «-&gt;CFA».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328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Ora tornate in IRIS, cliccate su «File» e poi «</a:t>
            </a:r>
            <a:r>
              <a:rPr lang="it-IT" dirty="0" err="1" smtClean="0"/>
              <a:t>Setting</a:t>
            </a:r>
            <a:r>
              <a:rPr lang="it-IT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4380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comincia ad elaborare le nostre immagini…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7981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Quando</a:t>
            </a:r>
            <a:r>
              <a:rPr lang="it-IT" baseline="0" dirty="0" smtClean="0"/>
              <a:t> ha finito clicchiamo su «</a:t>
            </a:r>
            <a:r>
              <a:rPr lang="it-IT" baseline="0" dirty="0" err="1" smtClean="0"/>
              <a:t>Done</a:t>
            </a:r>
            <a:r>
              <a:rPr lang="it-IT" baseline="0" dirty="0" smtClean="0"/>
              <a:t>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4907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che apparirà un’immagine (finalmente ne</a:t>
            </a:r>
            <a:r>
              <a:rPr lang="it-IT" baseline="0" dirty="0" smtClean="0"/>
              <a:t> nera ne grigia!!!).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5748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Digitiamo sul terminale il</a:t>
            </a:r>
            <a:r>
              <a:rPr lang="it-IT" baseline="0" dirty="0" smtClean="0"/>
              <a:t> comando «load i1» seguito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6725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Disegniamo</a:t>
            </a:r>
            <a:r>
              <a:rPr lang="it-IT" baseline="0" dirty="0" smtClean="0"/>
              <a:t> un quadrato, tenendo premuto con il tasto sinistro del </a:t>
            </a:r>
            <a:r>
              <a:rPr lang="it-IT" baseline="0" dirty="0" err="1" smtClean="0"/>
              <a:t>muose</a:t>
            </a:r>
            <a:r>
              <a:rPr lang="it-IT" baseline="0" dirty="0" smtClean="0"/>
              <a:t>, sull’immagine visualizzata. Rilasciamo il tasto del mouse.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3700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</a:t>
            </a:r>
            <a:r>
              <a:rPr lang="it-IT" baseline="0" dirty="0" smtClean="0"/>
              <a:t> su «Digital photo» e quindi «</a:t>
            </a:r>
            <a:r>
              <a:rPr lang="it-IT" baseline="0" dirty="0" err="1" smtClean="0"/>
              <a:t>Preprocessing</a:t>
            </a:r>
            <a:r>
              <a:rPr lang="it-IT" baseline="0" dirty="0" smtClean="0"/>
              <a:t>…».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150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finestra di dialogo. Cancelliamo «f» dal</a:t>
            </a:r>
            <a:r>
              <a:rPr lang="it-IT" baseline="0" dirty="0" smtClean="0"/>
              <a:t> campo indicato in figura e digitiamo «i»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4639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Scriviamo «</a:t>
            </a:r>
            <a:r>
              <a:rPr lang="it-IT" dirty="0" err="1" smtClean="0"/>
              <a:t>ic</a:t>
            </a:r>
            <a:r>
              <a:rPr lang="it-IT" dirty="0" smtClean="0"/>
              <a:t>» nel campo indicato in figura. Infine premiamo «OK»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4147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elaborerà</a:t>
            </a:r>
            <a:r>
              <a:rPr lang="it-IT" baseline="0" dirty="0" smtClean="0"/>
              <a:t> le nostre immagini.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69797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Alla fine apparirà ancora</a:t>
            </a:r>
            <a:r>
              <a:rPr lang="it-IT" baseline="0" dirty="0" smtClean="0"/>
              <a:t> un’immagine (con sempre più stelle!!!).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922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</a:t>
            </a:r>
            <a:r>
              <a:rPr lang="it-IT" baseline="0" dirty="0" smtClean="0"/>
              <a:t> la seguente finestra di dialogo. Cliccate dove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692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Digitiamo il comando «load ic1» nel terminale, seguito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3015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l’immagine ic1 che avrà</a:t>
            </a:r>
            <a:r>
              <a:rPr lang="it-IT" baseline="0" dirty="0" smtClean="0"/>
              <a:t> meno stelle (</a:t>
            </a:r>
            <a:r>
              <a:rPr lang="it-IT" baseline="0" dirty="0" err="1" smtClean="0"/>
              <a:t>buuuuuu</a:t>
            </a:r>
            <a:r>
              <a:rPr lang="it-IT" baseline="0" dirty="0" smtClean="0"/>
              <a:t>!!!!).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4219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 «Digital photo» e «</a:t>
            </a:r>
            <a:r>
              <a:rPr lang="it-IT" dirty="0" err="1" smtClean="0"/>
              <a:t>Sequence</a:t>
            </a:r>
            <a:r>
              <a:rPr lang="it-IT" dirty="0" smtClean="0"/>
              <a:t> CFA </a:t>
            </a:r>
            <a:r>
              <a:rPr lang="it-IT" dirty="0" err="1" smtClean="0"/>
              <a:t>conversion</a:t>
            </a:r>
            <a:r>
              <a:rPr lang="it-IT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60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 di dialogo.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5231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Inseriamo «</a:t>
            </a:r>
            <a:r>
              <a:rPr lang="it-IT" dirty="0" err="1" smtClean="0"/>
              <a:t>ic</a:t>
            </a:r>
            <a:r>
              <a:rPr lang="it-IT" dirty="0" smtClean="0"/>
              <a:t>» nel campo indicato in</a:t>
            </a:r>
            <a:r>
              <a:rPr lang="it-IT" baseline="0" dirty="0" smtClean="0"/>
              <a:t> figura come «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input </a:t>
            </a:r>
            <a:r>
              <a:rPr lang="it-IT" baseline="0" dirty="0" err="1" smtClean="0"/>
              <a:t>name</a:t>
            </a:r>
            <a:r>
              <a:rPr lang="it-IT" baseline="0" dirty="0" smtClean="0"/>
              <a:t>» e digitiamo «</a:t>
            </a:r>
            <a:r>
              <a:rPr lang="it-IT" baseline="0" dirty="0" err="1" smtClean="0"/>
              <a:t>icc</a:t>
            </a:r>
            <a:r>
              <a:rPr lang="it-IT" baseline="0" dirty="0" smtClean="0"/>
              <a:t>» nel campo indicato in figura come «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output </a:t>
            </a:r>
            <a:r>
              <a:rPr lang="it-IT" baseline="0" dirty="0" err="1" smtClean="0"/>
              <a:t>name</a:t>
            </a:r>
            <a:r>
              <a:rPr lang="it-IT" baseline="0" dirty="0" smtClean="0"/>
              <a:t>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62286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elabora le nostre immagini che</a:t>
            </a:r>
            <a:r>
              <a:rPr lang="it-IT" baseline="0" dirty="0" smtClean="0"/>
              <a:t> magicamente diventeranno a colori (verdi </a:t>
            </a:r>
            <a:r>
              <a:rPr lang="it-IT" baseline="0" dirty="0" smtClean="0">
                <a:sym typeface="Wingdings" pitchFamily="2" charset="2"/>
              </a:rPr>
              <a:t>).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4507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Ecco quindi apparire l’immagine</a:t>
            </a:r>
            <a:r>
              <a:rPr lang="it-IT" baseline="0" dirty="0" smtClean="0"/>
              <a:t> a colori (verdi).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3330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Digitiamo il comando «load icc1» al</a:t>
            </a:r>
            <a:r>
              <a:rPr lang="it-IT" baseline="0" dirty="0" smtClean="0"/>
              <a:t> terminale come indicato in figura seguito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8639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questo punto disegniamo</a:t>
            </a:r>
            <a:r>
              <a:rPr lang="it-IT" baseline="0" dirty="0" smtClean="0"/>
              <a:t> un rettangolo intorno ad una stella di media luminosità nell’immagine visualizzata. Possiamo anche muoverci usando le barre laterali come mostrato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22573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</a:t>
            </a:r>
            <a:r>
              <a:rPr lang="it-IT" baseline="0" dirty="0" smtClean="0"/>
              <a:t> «Processing» e quindi su «Stellar </a:t>
            </a:r>
            <a:r>
              <a:rPr lang="it-IT" baseline="0" dirty="0" err="1" smtClean="0"/>
              <a:t>registration</a:t>
            </a:r>
            <a:r>
              <a:rPr lang="it-IT" baseline="0" dirty="0" smtClean="0"/>
              <a:t>…».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79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apre una nuova finestra che vi permette di navigare tra le cartelle del vostro computer.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44290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 di dialogo.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45829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Inseriamo «</a:t>
            </a:r>
            <a:r>
              <a:rPr lang="it-IT" dirty="0" err="1" smtClean="0"/>
              <a:t>icc</a:t>
            </a:r>
            <a:r>
              <a:rPr lang="it-IT" dirty="0" smtClean="0"/>
              <a:t>» nel campo indicato come «Input </a:t>
            </a:r>
            <a:r>
              <a:rPr lang="it-IT" dirty="0" err="1" smtClean="0"/>
              <a:t>generic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name</a:t>
            </a:r>
            <a:r>
              <a:rPr lang="it-IT" baseline="0" dirty="0" smtClean="0"/>
              <a:t>» in figura e digitiamo «</a:t>
            </a:r>
            <a:r>
              <a:rPr lang="it-IT" baseline="0" dirty="0" err="1" smtClean="0"/>
              <a:t>icca</a:t>
            </a:r>
            <a:r>
              <a:rPr lang="it-IT" baseline="0" dirty="0" smtClean="0"/>
              <a:t>» nel campo indicato come «Output 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name</a:t>
            </a:r>
            <a:r>
              <a:rPr lang="it-IT" baseline="0" dirty="0" smtClean="0"/>
              <a:t>» in figura.</a:t>
            </a:r>
          </a:p>
          <a:p>
            <a:r>
              <a:rPr lang="it-IT" baseline="0" dirty="0" smtClean="0"/>
              <a:t>Infine clicchiamo su «OK».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2751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elaborerà</a:t>
            </a:r>
            <a:r>
              <a:rPr lang="it-IT" baseline="0" dirty="0" smtClean="0"/>
              <a:t> le immagini e ci visualizzerà un’immagine (del tutto simile a quella precedente).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66520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Digitiamo</a:t>
            </a:r>
            <a:r>
              <a:rPr lang="it-IT" baseline="0" dirty="0" smtClean="0"/>
              <a:t> il comando «load icca1» nel terminale seguito da invio.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6223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l’immagine</a:t>
            </a:r>
            <a:r>
              <a:rPr lang="it-IT" baseline="0" dirty="0" smtClean="0"/>
              <a:t> icca1…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43123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Clicchiamo su «Processing» e</a:t>
            </a:r>
            <a:r>
              <a:rPr lang="it-IT" baseline="0" dirty="0" smtClean="0"/>
              <a:t> quindi «</a:t>
            </a:r>
            <a:r>
              <a:rPr lang="it-IT" baseline="0" dirty="0" err="1" smtClean="0"/>
              <a:t>Add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sequence</a:t>
            </a:r>
            <a:r>
              <a:rPr lang="it-IT" baseline="0" dirty="0" smtClean="0"/>
              <a:t>…»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38355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 aprirà una nuova finestra di dialogo. Digitiamo «</a:t>
            </a:r>
            <a:r>
              <a:rPr lang="it-IT" dirty="0" err="1" smtClean="0"/>
              <a:t>icca</a:t>
            </a:r>
            <a:r>
              <a:rPr lang="it-IT" dirty="0" smtClean="0"/>
              <a:t>»</a:t>
            </a:r>
            <a:r>
              <a:rPr lang="it-IT" baseline="0" dirty="0" smtClean="0"/>
              <a:t> nel campo «Input </a:t>
            </a:r>
            <a:r>
              <a:rPr lang="it-IT" baseline="0" dirty="0" err="1" smtClean="0"/>
              <a:t>generic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name</a:t>
            </a:r>
            <a:r>
              <a:rPr lang="it-IT" baseline="0" dirty="0" smtClean="0"/>
              <a:t>» come indicato in figura.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2912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Premiamo quindi «OK»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6832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IRIS elaborerà</a:t>
            </a:r>
            <a:r>
              <a:rPr lang="it-IT" baseline="0" dirty="0" smtClean="0"/>
              <a:t> le nostre immagini…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1866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L’immagine «somma delle immagini» verrà</a:t>
            </a:r>
            <a:r>
              <a:rPr lang="it-IT" baseline="0" dirty="0" smtClean="0"/>
              <a:t> mostrata.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6EBA-C998-4E8A-A777-1E76D4B2A3F2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85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7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46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20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33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15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71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00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3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46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44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80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E3294-02AD-4253-B5A9-E28A716F9109}" type="datetimeFigureOut">
              <a:rPr lang="it-IT" smtClean="0"/>
              <a:t>27/06/2012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F3CAB-103D-4206-A1FF-CDAE101D3E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00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779662"/>
            <a:ext cx="9144000" cy="9712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483768" y="1596737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 smtClean="0">
                <a:solidFill>
                  <a:schemeClr val="bg1"/>
                </a:solidFill>
              </a:rPr>
              <a:t>IRIS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</a:rPr>
              <a:t>c</a:t>
            </a:r>
            <a:r>
              <a:rPr lang="it-IT" sz="3200" dirty="0" smtClean="0">
                <a:solidFill>
                  <a:schemeClr val="bg1"/>
                </a:solidFill>
              </a:rPr>
              <a:t>ome elaborare le immagini astronomiche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43808" y="14103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D. Trezzi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8"/>
          <a:stretch/>
        </p:blipFill>
        <p:spPr>
          <a:xfrm>
            <a:off x="107504" y="4403407"/>
            <a:ext cx="3261091" cy="6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Guida IRIS\set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2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:\Guida IRIS\all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" y="0"/>
            <a:ext cx="9146705" cy="51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76256" y="307580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908037" y="2715766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il comando «load icca1»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528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E:\Guida IRIS\all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027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E:\Guida IRIS\add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692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E:\Guida IRIS\add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211960" y="1448843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403648" y="1455430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</a:t>
            </a:r>
            <a:r>
              <a:rPr lang="it-IT" dirty="0" err="1" smtClean="0">
                <a:solidFill>
                  <a:srgbClr val="FF0000"/>
                </a:solidFill>
              </a:rPr>
              <a:t>icca</a:t>
            </a:r>
            <a:r>
              <a:rPr lang="it-IT" dirty="0" smtClean="0">
                <a:solidFill>
                  <a:srgbClr val="FF0000"/>
                </a:solidFill>
              </a:rPr>
              <a:t>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548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E:\Guida IRIS\add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004048" y="1347614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868144" y="1338322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443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E:\Guida IRIS\icca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6" y="0"/>
            <a:ext cx="9159146" cy="51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090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E:\Guida IRIS\icca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2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983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E:\Guida IRIS\somma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76256" y="307580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076056" y="249974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il comando «</a:t>
            </a:r>
            <a:r>
              <a:rPr lang="it-IT" dirty="0" err="1" smtClean="0">
                <a:solidFill>
                  <a:srgbClr val="FF0000"/>
                </a:solidFill>
              </a:rPr>
              <a:t>save</a:t>
            </a:r>
            <a:r>
              <a:rPr lang="it-IT" dirty="0" smtClean="0">
                <a:solidFill>
                  <a:srgbClr val="FF0000"/>
                </a:solidFill>
              </a:rPr>
              <a:t> somma»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52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E:\Guida IRIS\somm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827584" y="84355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971600" y="1266314"/>
            <a:ext cx="182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627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E:\Guida IRIS\unz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672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Guida IRIS\setting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292080" y="170765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868144" y="17076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Guida IRIS\lum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7176288" y="368109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2000" y="350785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Muovere questo cursore verso sinistra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743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E:\Guida IRIS\lum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4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197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:\Guida IRIS\bianco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6803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E:\Guida IRIS\bianco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5" y="0"/>
            <a:ext cx="9151505" cy="51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851920" y="2643758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246916" y="3147814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 poi clicca qui!!!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2915816" y="1995686"/>
            <a:ext cx="151216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971933" y="1419622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Gioca con i cursori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4427984" y="1788954"/>
            <a:ext cx="360040" cy="206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3565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E:\Guida IRIS\bianco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964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E:\Guida IRIS\str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7516" cy="51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282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E:\Guida IRIS\stre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6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328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E:\Guida IRIS\stre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989" cy="51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645898" y="3147814"/>
            <a:ext cx="2292254" cy="533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283968" y="2571589"/>
            <a:ext cx="224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Gioca con i cursori…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644008" y="3681091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355976" y="4074626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 poi 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572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E:\Guida IRIS\somma_fina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8463" cy="51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04248" y="3075806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7409" y="2571721"/>
            <a:ext cx="2040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Digita il comando «</a:t>
            </a:r>
            <a:r>
              <a:rPr lang="it-IT" dirty="0" err="1" smtClean="0">
                <a:solidFill>
                  <a:srgbClr val="FF0000"/>
                </a:solidFill>
              </a:rPr>
              <a:t>savejpg</a:t>
            </a:r>
            <a:r>
              <a:rPr lang="it-IT" dirty="0" smtClean="0">
                <a:solidFill>
                  <a:srgbClr val="FF0000"/>
                </a:solidFill>
              </a:rPr>
              <a:t> somma 1»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7030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E:\Guida IRIS\ex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0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uida IRIS\setting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E:\Guida IRIS\chiud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8560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E:\Guida IRIS\files_ir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793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1596737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bg1"/>
                </a:solidFill>
              </a:rPr>
              <a:t>Elaborazione finale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99792" y="14103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Capitolo VI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9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E:\Guida IRIS\ps_op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0822" cy="513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9525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:\Guida IRIS\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471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E:\Guida IRIS\canal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878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E:\Guida IRIS\canale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0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7596336" y="3363866"/>
            <a:ext cx="1547664" cy="1368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192350" y="3507854"/>
            <a:ext cx="111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Ecco il </a:t>
            </a:r>
            <a:r>
              <a:rPr lang="it-IT" dirty="0" err="1" smtClean="0">
                <a:solidFill>
                  <a:srgbClr val="FF0000"/>
                </a:solidFill>
              </a:rPr>
              <a:t>tab</a:t>
            </a:r>
            <a:r>
              <a:rPr lang="it-IT" dirty="0" smtClean="0">
                <a:solidFill>
                  <a:srgbClr val="FF0000"/>
                </a:solidFill>
              </a:rPr>
              <a:t> «canali»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621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E:\Guida IRIS\red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7596336" y="3723907"/>
            <a:ext cx="15476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3714586"/>
            <a:ext cx="156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771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E:\Guida IRIS\red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687" cy="51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948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E:\Guida IRIS\red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1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Guida IRIS\setting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"/>
            <a:ext cx="9144000" cy="51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491880" y="263446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211960" y="264375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Clicca qui!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5220072" y="1986394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012160" y="185167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 poi cliccate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E:\Guida IRIS\red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945561" y="2313335"/>
            <a:ext cx="426639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755909" y="1637387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Muovi il triangolino fino 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292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:\Guida IRIS\red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625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7313713" y="2313335"/>
            <a:ext cx="426639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755909" y="1637387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Muovi il triangolino fino a qui!!!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7808525" y="1375490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588224" y="76225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Infine 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613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E:\Guida IRIS\red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6" y="0"/>
            <a:ext cx="9159146" cy="51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051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:\Guida IRIS\green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1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7596336" y="3939902"/>
            <a:ext cx="15476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3930581"/>
            <a:ext cx="156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246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E:\Guida IRIS\green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33735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E:\Guida IRIS\green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053" cy="51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724128" y="2355726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563888" y="1131590"/>
            <a:ext cx="218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Agire sui cursori!!!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4788024" y="1500922"/>
            <a:ext cx="1080120" cy="854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/>
          <p:cNvSpPr/>
          <p:nvPr/>
        </p:nvSpPr>
        <p:spPr>
          <a:xfrm>
            <a:off x="7808525" y="1375490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588224" y="76225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Infine 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772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E:\Guida IRIS\green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032" cy="51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7437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E:\Guida IRIS\blu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8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7596336" y="4083918"/>
            <a:ext cx="15476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4074597"/>
            <a:ext cx="156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440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E:\Guida IRIS\blu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6763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E:\Guida IRIS\blu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305" cy="51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724128" y="2355726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563888" y="1131590"/>
            <a:ext cx="218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Agire sui cursori!!!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4788024" y="1500922"/>
            <a:ext cx="1080120" cy="854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7808525" y="1375490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588224" y="76225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Infine 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5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Guida IRIS\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4" y="-3393"/>
            <a:ext cx="9162324" cy="515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211960" y="1770370"/>
            <a:ext cx="115212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852424" y="1635646"/>
            <a:ext cx="289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Nome della cartella di elaborazione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067944" y="292249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779912" y="257175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4211960" y="3570570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067944" y="393061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ed infine … 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E:\Guida IRIS\blu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085" cy="514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7596336" y="3517175"/>
            <a:ext cx="15476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3507854"/>
            <a:ext cx="156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0566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E:\Guida IRIS\final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285" cy="51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73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E:\Guida IRIS\finale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2283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E:\Guida IRIS\finale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13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724128" y="2355726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563888" y="1131590"/>
            <a:ext cx="218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Agire sui cursori!!!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4788024" y="1500922"/>
            <a:ext cx="1080120" cy="854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7808525" y="1375490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588224" y="76225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Infine 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7581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E:\Guida IRIS\finale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358" cy="51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736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E:\Guida IRIS\salv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0"/>
            <a:ext cx="9151167" cy="514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9360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:\Guida IRIS\salva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1295" cy="513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563888" y="1995686"/>
            <a:ext cx="15121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436096" y="2139702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Spostare il cursore a destra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5076056" y="2355726"/>
            <a:ext cx="864096" cy="213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16453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E:\Guida IRIS\salv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3" y="-12270"/>
            <a:ext cx="9170384" cy="515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000213" y="1375490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652120" y="1400521"/>
            <a:ext cx="15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6999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E:\Guida IRIS\ridimensiona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547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E:\Guida IRIS\ridimensiona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635896" y="1523813"/>
            <a:ext cx="714671" cy="2012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54481"/>
            <a:ext cx="3052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rgbClr val="FF0000"/>
                </a:solidFill>
              </a:rPr>
              <a:t>Cancellate qui e scrivete «1024»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>
            <a:stCxn id="4" idx="2"/>
          </p:cNvCxnSpPr>
          <p:nvPr/>
        </p:nvCxnSpPr>
        <p:spPr>
          <a:xfrm>
            <a:off x="1633914" y="1493035"/>
            <a:ext cx="1929974" cy="1313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912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Guida IRIS\came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1835696" y="83426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267744" y="11943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E:\Guida IRIS\ridimension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95" y="-31898"/>
            <a:ext cx="9205295" cy="517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223250" y="1275606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875157" y="1300637"/>
            <a:ext cx="15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4689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E:\Guida IRIS\ridimensiona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126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E:\Guida IRIS\risimensiona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3759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E:\Guida IRIS\salva_fb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4" y="-1"/>
            <a:ext cx="9149274" cy="514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971600" y="2725058"/>
            <a:ext cx="714671" cy="2012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516544" y="1909122"/>
            <a:ext cx="3052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rgbClr val="FF0000"/>
                </a:solidFill>
              </a:rPr>
              <a:t>Cancellate qui e scrivete somma_low.jpg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1686271" y="2355726"/>
            <a:ext cx="1218077" cy="369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87508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E:\Guida IRIS\save_fb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0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563888" y="4545554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635896" y="4227934"/>
            <a:ext cx="15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2146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E:\Guida IRIS\save_fb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8928" cy="5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563888" y="1995686"/>
            <a:ext cx="15121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436096" y="2139702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Spostare il cursore a destra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5076056" y="2355726"/>
            <a:ext cx="864096" cy="2139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5000213" y="1375490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652120" y="1400521"/>
            <a:ext cx="15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3268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E:\Guida IRIS\uscita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0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4717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E:\Guida IRIS\files_fina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13" y="-18694"/>
            <a:ext cx="9181813" cy="51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8650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E:\Guida IRIS\cancella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50218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E:\Guida IRIS\cancella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17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Guida IRIS\camera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95" y="0"/>
            <a:ext cx="9168196" cy="51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563888" y="3219822"/>
            <a:ext cx="165618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995936" y="357986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E:\Guida IRIS\cancell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" y="0"/>
            <a:ext cx="9148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572000" y="2745354"/>
            <a:ext cx="714671" cy="4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07005" y="2418442"/>
            <a:ext cx="15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544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E:\Guida IRIS\somma_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7227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5023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347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4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Guida IRIS\camer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0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Guida IRIS\camera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" y="0"/>
            <a:ext cx="9148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635896" y="3219822"/>
            <a:ext cx="165618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508104" y="3075806"/>
            <a:ext cx="1637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Modello fotocamera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3275856" y="3579862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707904" y="393990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5220072" y="4371950"/>
            <a:ext cx="8640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102424" y="4299942"/>
            <a:ext cx="307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 infine 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1596737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bg1"/>
                </a:solidFill>
              </a:rPr>
              <a:t>Elaborare i BIAS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99792" y="14103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Capitolo II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420802"/>
            <a:ext cx="9144000" cy="9712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483768" y="237877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 smtClean="0">
                <a:solidFill>
                  <a:schemeClr val="bg1"/>
                </a:solidFill>
              </a:rPr>
              <a:t>IRIS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</a:rPr>
              <a:t>c</a:t>
            </a:r>
            <a:r>
              <a:rPr lang="it-IT" sz="3200" dirty="0" smtClean="0">
                <a:solidFill>
                  <a:schemeClr val="bg1"/>
                </a:solidFill>
              </a:rPr>
              <a:t>ome elaborare le immagini astronomiche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43808" y="514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D. Trezzi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5536" y="2905656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Preparare IRIS (pag. 3)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Elaborare i BIAS (pag. 19)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Elaborare i DARK (pag. 36)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Elaborare i FLAT (pag. 56)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Elaborare le IMMAGINI (pag. 71)</a:t>
            </a:r>
          </a:p>
          <a:p>
            <a:pPr marL="342900" indent="-342900">
              <a:buAutoNum type="arabicParenR"/>
            </a:pP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Elaborazione finale (pag. 122)</a:t>
            </a:r>
          </a:p>
        </p:txBody>
      </p:sp>
      <p:sp>
        <p:nvSpPr>
          <p:cNvPr id="6" name="Triangolo isoscele 5"/>
          <p:cNvSpPr/>
          <p:nvPr/>
        </p:nvSpPr>
        <p:spPr>
          <a:xfrm>
            <a:off x="7452320" y="3723878"/>
            <a:ext cx="1512168" cy="122413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 smtClean="0"/>
              <a:t>11/12/2011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1874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Guida IRIS\bias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Guida IRIS\bias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987" cy="5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1475656" y="1347614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907703" y="1707654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355976" y="3867894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IRIS si è minimizzato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>
            <a:off x="4139952" y="4299942"/>
            <a:ext cx="144016" cy="4210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0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Guida IRIS\bias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75"/>
            <a:ext cx="9180512" cy="51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Guida IRIS\bias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7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20072" y="4083918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Trascinateli fino qui sopra!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 flipH="1">
            <a:off x="4499992" y="4443958"/>
            <a:ext cx="64807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3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Guida IRIS\bias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6"/>
            <a:ext cx="9117084" cy="51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88224" y="1851670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Trascinateli fino qui sopra!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 flipH="1">
            <a:off x="5868144" y="2211710"/>
            <a:ext cx="64807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6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Guida IRIS\bias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485" cy="51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127950" y="2706474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cco i nostri bias!!!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Guida IRIS\bias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8" y="0"/>
            <a:ext cx="914855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e 4"/>
          <p:cNvSpPr/>
          <p:nvPr/>
        </p:nvSpPr>
        <p:spPr>
          <a:xfrm>
            <a:off x="3635896" y="328253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211960" y="249045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igita «b»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4139952" y="3282538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283968" y="2850490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 poi clicca qui!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H="1">
            <a:off x="4788024" y="3183818"/>
            <a:ext cx="144016" cy="180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3887924" y="2850490"/>
            <a:ext cx="324036" cy="4233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1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Guida IRIS\bias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2"/>
            <a:ext cx="9131214" cy="51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7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Guida IRIS\bias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393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796136" y="329183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372200" y="35078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9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Guida IRIS\bias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9814" cy="51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5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1596737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bg1"/>
                </a:solidFill>
              </a:rPr>
              <a:t>Preparare IRIS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99792" y="14103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Capitolo 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Guida IRIS\bias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0"/>
            <a:ext cx="914855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04248" y="263446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7236295" y="2994506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Digitate qui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Guida IRIS\bias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0"/>
            <a:ext cx="91485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Guida IRIS\bias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211960" y="249045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226970" y="1923678"/>
            <a:ext cx="17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igita «b» qui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Guida IRIS\bias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932040" y="249045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508104" y="249974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Guida IRIS\bias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Guida IRIS\bias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6" y="0"/>
            <a:ext cx="9167935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76256" y="2715766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972268" y="3003798"/>
            <a:ext cx="192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igita «</a:t>
            </a:r>
            <a:r>
              <a:rPr lang="it-IT" dirty="0" err="1" smtClean="0">
                <a:solidFill>
                  <a:srgbClr val="FF0000"/>
                </a:solidFill>
              </a:rPr>
              <a:t>save</a:t>
            </a:r>
            <a:r>
              <a:rPr lang="it-IT" dirty="0" smtClean="0">
                <a:solidFill>
                  <a:srgbClr val="FF0000"/>
                </a:solidFill>
              </a:rPr>
              <a:t> bias»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1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1596737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bg1"/>
                </a:solidFill>
              </a:rPr>
              <a:t>Elaborare i DARK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699792" y="14103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Capitolo III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Guida IRIS\dark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5" y="0"/>
            <a:ext cx="9173055" cy="515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Guida IRIS\dark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2915816" y="1347614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921090" y="1851670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Guida IRIS\dark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9"/>
            <a:ext cx="9175305" cy="515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Guida IRIS\cartel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2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1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Guida IRIS\dark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707904" y="228371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</a:t>
            </a:r>
            <a:r>
              <a:rPr lang="it-IT" dirty="0" smtClean="0">
                <a:solidFill>
                  <a:srgbClr val="FF0000"/>
                </a:solidFill>
              </a:rPr>
              <a:t>rascina i tuoi </a:t>
            </a:r>
            <a:r>
              <a:rPr lang="it-IT" dirty="0" err="1" smtClean="0">
                <a:solidFill>
                  <a:srgbClr val="FF0000"/>
                </a:solidFill>
              </a:rPr>
              <a:t>files</a:t>
            </a:r>
            <a:r>
              <a:rPr lang="it-IT" dirty="0" smtClean="0">
                <a:solidFill>
                  <a:srgbClr val="FF0000"/>
                </a:solidFill>
              </a:rPr>
              <a:t>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Guida IRIS\dark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355976" y="225236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Ecco i nostri dark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Guida IRIS\dark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707904" y="329183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203848" y="2859782"/>
            <a:ext cx="172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igita «d» qui!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211960" y="329183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427984" y="385860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 poi clicca qui!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3491880" y="3229114"/>
            <a:ext cx="216024" cy="62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4427984" y="3651870"/>
            <a:ext cx="144016" cy="206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Guida IRIS\dark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"/>
            <a:ext cx="9148532" cy="514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Guida IRIS\dark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/>
          <p:cNvSpPr/>
          <p:nvPr/>
        </p:nvSpPr>
        <p:spPr>
          <a:xfrm>
            <a:off x="5796136" y="327324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6372200" y="328253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Guida IRIS\dark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" y="1"/>
            <a:ext cx="9143232" cy="514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Guida IRIS\dark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" y="0"/>
            <a:ext cx="914856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76256" y="2787774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7668344" y="2717507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igita «load d1»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Guida IRIS\dark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Guida IRIS\dark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139952" y="212111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707904" y="155434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Cancella e digita «d»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Guida IRIS\dark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77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211960" y="235572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652120" y="1851670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Cancella e digita «bias» qui!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067944" y="2139702"/>
            <a:ext cx="504056" cy="3960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27684" y="1203598"/>
            <a:ext cx="320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NOTA: Qui dovrebbe esserci scritto d e non b. SCUSATE </a:t>
            </a:r>
            <a:r>
              <a:rPr lang="it-IT" dirty="0" smtClean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it-IT" dirty="0">
              <a:solidFill>
                <a:srgbClr val="FFC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4788024" y="2355726"/>
            <a:ext cx="792088" cy="180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2771800" y="1851670"/>
            <a:ext cx="1152128" cy="28803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6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uida IRIS\ir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3" y="0"/>
            <a:ext cx="9164893" cy="51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Guida IRIS\dark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5004048" y="212111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580112" y="213041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Guida IRIS\dark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Guida IRIS\dark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0"/>
            <a:ext cx="9148758" cy="514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76256" y="2859782"/>
            <a:ext cx="57606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7404317" y="2717507"/>
            <a:ext cx="163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igita «</a:t>
            </a:r>
            <a:r>
              <a:rPr lang="it-IT" dirty="0" err="1" smtClean="0">
                <a:solidFill>
                  <a:srgbClr val="FF0000"/>
                </a:solidFill>
              </a:rPr>
              <a:t>save</a:t>
            </a:r>
            <a:r>
              <a:rPr lang="it-IT" dirty="0" smtClean="0">
                <a:solidFill>
                  <a:srgbClr val="FF0000"/>
                </a:solidFill>
              </a:rPr>
              <a:t> dark»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70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Guida IRIS\dark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76256" y="2985214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74078" y="2427734"/>
            <a:ext cx="1530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Digitate «</a:t>
            </a:r>
            <a:r>
              <a:rPr lang="it-IT" dirty="0" err="1" smtClean="0">
                <a:solidFill>
                  <a:srgbClr val="FF0000"/>
                </a:solidFill>
              </a:rPr>
              <a:t>find_hot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cosmetic</a:t>
            </a:r>
            <a:r>
              <a:rPr lang="it-IT" dirty="0" smtClean="0">
                <a:solidFill>
                  <a:srgbClr val="FF0000"/>
                </a:solidFill>
              </a:rPr>
              <a:t> 300»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08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:\Guida IRIS\cosmetic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" y="-1"/>
            <a:ext cx="9144338" cy="514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2195736" y="314781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483768" y="3526438"/>
            <a:ext cx="277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Zero pixel caldi! Dobbiamo diminuire il numero 300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86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:\Guida IRIS\cosmetic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" y="0"/>
            <a:ext cx="9148419" cy="51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76256" y="2937013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74078" y="2379533"/>
            <a:ext cx="1530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Digitate «</a:t>
            </a:r>
            <a:r>
              <a:rPr lang="it-IT" dirty="0" err="1" smtClean="0">
                <a:solidFill>
                  <a:srgbClr val="FF0000"/>
                </a:solidFill>
              </a:rPr>
              <a:t>find_hot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cosmetic</a:t>
            </a:r>
            <a:r>
              <a:rPr lang="it-IT" dirty="0" smtClean="0">
                <a:solidFill>
                  <a:srgbClr val="FF0000"/>
                </a:solidFill>
              </a:rPr>
              <a:t> 100» qui!!!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2195736" y="314781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483768" y="3526438"/>
            <a:ext cx="277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Questo valore è compreso tra 1000-5000. Ok, possiamo fermarci!!!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61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1596737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bg1"/>
                </a:solidFill>
              </a:rPr>
              <a:t>Elaborare i FLAT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99792" y="14103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Capitolo IV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:\Guida IRIS\flat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59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Guida IRIS\flat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2" y="0"/>
            <a:ext cx="9157861" cy="514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326699" y="1347614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331973" y="1986394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13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Guida IRIS\flat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6" y="0"/>
            <a:ext cx="9171925" cy="51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02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uida IRIS\term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69" y="-4839"/>
            <a:ext cx="9157169" cy="51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1619672" y="84355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051720" y="12035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7524328" y="1995686"/>
            <a:ext cx="72008" cy="573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6444208" y="163564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Il terminale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Guida IRIS\flat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467877" y="2283718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Trascina i tuoi file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200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:\Guida IRIS\flat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0"/>
            <a:ext cx="914855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067944" y="2058402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Ecco i nostri </a:t>
            </a:r>
            <a:r>
              <a:rPr lang="it-IT" dirty="0" err="1" smtClean="0">
                <a:solidFill>
                  <a:srgbClr val="FF0000"/>
                </a:solidFill>
              </a:rPr>
              <a:t>flat</a:t>
            </a:r>
            <a:r>
              <a:rPr lang="it-IT" dirty="0" smtClean="0">
                <a:solidFill>
                  <a:srgbClr val="FF0000"/>
                </a:solidFill>
              </a:rPr>
              <a:t>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3462603" y="329183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043941" y="2643758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igita «f» qui!!!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4182684" y="3013090"/>
            <a:ext cx="387036" cy="278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980045" y="4002618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ed infine clicca qui!!!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 flipV="1">
            <a:off x="4716016" y="3651870"/>
            <a:ext cx="372041" cy="3507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/>
          <p:cNvSpPr/>
          <p:nvPr/>
        </p:nvSpPr>
        <p:spPr>
          <a:xfrm>
            <a:off x="4211960" y="329183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7706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Guida IRIS\flat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37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:\Guida IRIS\flat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694851" y="329183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588224" y="3275523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369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:\Guida IRIS\flat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40"/>
            <a:ext cx="9176913" cy="51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94983" y="3003798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604114" y="2499742"/>
            <a:ext cx="1488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qui il comando «load f1»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Guida IRIS\flat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0"/>
            <a:ext cx="91485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158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Guida IRIS\flat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9" y="0"/>
            <a:ext cx="9158199" cy="51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261791" y="2283718"/>
            <a:ext cx="382217" cy="290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923928" y="169836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Cancellate e digitate «f»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53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Guida IRIS\flat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14308"/>
            <a:ext cx="9123113" cy="51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902763" y="2283718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2274426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505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Guida IRIS\flat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14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:\Guida IRIS\flat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0"/>
            <a:ext cx="9137460" cy="5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90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uida IRIS\disco_fiss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6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1547664" y="2202418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185186" y="219312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Guida IRIS\flat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914" cy="51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46979" y="307580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716016" y="2861523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Digita «</a:t>
            </a:r>
            <a:r>
              <a:rPr lang="it-IT" dirty="0" err="1" smtClean="0">
                <a:solidFill>
                  <a:srgbClr val="FF0000"/>
                </a:solidFill>
              </a:rPr>
              <a:t>save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flat</a:t>
            </a:r>
            <a:r>
              <a:rPr lang="it-IT" dirty="0" smtClean="0">
                <a:solidFill>
                  <a:srgbClr val="FF0000"/>
                </a:solidFill>
              </a:rPr>
              <a:t>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313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1596737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bg1"/>
                </a:solidFill>
              </a:rPr>
              <a:t>Elaborare le IMMAGINI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99792" y="14103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Capitolo V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Guida IRIS\imag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27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:\Guida IRIS\image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345" cy="51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838867" y="1347614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844141" y="1851670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849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:\Guida IRIS\image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996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:\Guida IRIS\image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53" cy="515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81130" y="2211710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Trascina le tue immagini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878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:\Guida IRIS\image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95936" y="1995686"/>
            <a:ext cx="215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Ecco qui le nostre immagini!!!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3534611" y="329183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848031" y="3980552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«i» qui!!!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4283968" y="3687874"/>
            <a:ext cx="593340" cy="324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4211960" y="329183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923928" y="2859782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… e poi clicca qui!!!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>
            <a:stCxn id="10" idx="2"/>
          </p:cNvCxnSpPr>
          <p:nvPr/>
        </p:nvCxnSpPr>
        <p:spPr>
          <a:xfrm flipH="1">
            <a:off x="4716016" y="3229114"/>
            <a:ext cx="228026" cy="62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6888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:\Guida IRIS\image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794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Guida IRIS\image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7"/>
            <a:ext cx="9144000" cy="51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5652120" y="3282538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516216" y="3282538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qui!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92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:\Guida IRIS\image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0" y="-10666"/>
            <a:ext cx="9162999" cy="51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8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Guida IRIS\cartella_ir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0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267744" y="393990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Clicca con il tasto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destro in questo spazio bianco!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:\Guida IRIS\image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774971" y="299450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094784" y="2625174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«load i1»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944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:\Guida IRIS\process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744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:\Guida IRIS\process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104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E:\Guida IRIS\proce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254691" y="1923678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574504" y="1347614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Cancella e scrivi «i»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039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Guida IRIS\process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283968" y="3003798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289242" y="3570570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Scrivi «</a:t>
            </a:r>
            <a:r>
              <a:rPr lang="it-IT" dirty="0" err="1" smtClean="0">
                <a:solidFill>
                  <a:srgbClr val="FF0000"/>
                </a:solidFill>
              </a:rPr>
              <a:t>ic</a:t>
            </a:r>
            <a:r>
              <a:rPr lang="it-IT" dirty="0" smtClean="0">
                <a:solidFill>
                  <a:srgbClr val="FF0000"/>
                </a:solidFill>
              </a:rPr>
              <a:t>» qui!!!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932040" y="1923678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796136" y="191438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Ed infine 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810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:\Guida IRIS\process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461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E:\Guida IRIS\process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" y="1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287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:\Guida IRIS\color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2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04248" y="299450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052053" y="2715766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«load ic1»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859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:\Guida IRIS\color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873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E:\Guida IRIS\color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40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uida IRIS\nebulo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2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2915816" y="3615866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957650" y="3651870"/>
            <a:ext cx="205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Ecco la nuova cartella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Guida IRIS\color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3" y="0"/>
            <a:ext cx="9148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643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E:\Guida IRIS\color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" y="0"/>
            <a:ext cx="9144811" cy="51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398707" y="213041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92080" y="2101189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</a:t>
            </a:r>
            <a:r>
              <a:rPr lang="it-IT" dirty="0" err="1" smtClean="0">
                <a:solidFill>
                  <a:srgbClr val="FF0000"/>
                </a:solidFill>
              </a:rPr>
              <a:t>ic</a:t>
            </a:r>
            <a:r>
              <a:rPr lang="it-IT" dirty="0" smtClean="0">
                <a:solidFill>
                  <a:srgbClr val="FF0000"/>
                </a:solidFill>
              </a:rPr>
              <a:t>» qui!!!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427984" y="235572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321357" y="2326505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</a:t>
            </a:r>
            <a:r>
              <a:rPr lang="it-IT" dirty="0" err="1" smtClean="0">
                <a:solidFill>
                  <a:srgbClr val="FF0000"/>
                </a:solidFill>
              </a:rPr>
              <a:t>icc</a:t>
            </a:r>
            <a:r>
              <a:rPr lang="it-IT" dirty="0" smtClean="0">
                <a:solidFill>
                  <a:srgbClr val="FF0000"/>
                </a:solidFill>
              </a:rPr>
              <a:t>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108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E:\Guida IRIS\color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504" cy="515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0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E:\Guida IRIS\color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68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E:\Guida IRIS\icc1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6822976" y="2961011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932040" y="2789515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il comando «load icc1»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207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E:\Guida IRIS\all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95" y="0"/>
            <a:ext cx="9160295" cy="51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2 2"/>
          <p:cNvCxnSpPr/>
          <p:nvPr/>
        </p:nvCxnSpPr>
        <p:spPr>
          <a:xfrm flipH="1">
            <a:off x="4067944" y="2869074"/>
            <a:ext cx="1584176" cy="16468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 flipV="1">
            <a:off x="6312193" y="2283718"/>
            <a:ext cx="2652295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292080" y="2499742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Barre laterali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40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E:\Guida IRIS\all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" y="0"/>
            <a:ext cx="9148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861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E:\Guida IRIS\all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9" y="0"/>
            <a:ext cx="9162969" cy="51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971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:\Guida IRIS\all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5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4427984" y="1448843"/>
            <a:ext cx="720080" cy="186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556109" y="1347614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</a:t>
            </a:r>
            <a:r>
              <a:rPr lang="it-IT" dirty="0" err="1" smtClean="0">
                <a:solidFill>
                  <a:srgbClr val="FF0000"/>
                </a:solidFill>
              </a:rPr>
              <a:t>icc</a:t>
            </a:r>
            <a:r>
              <a:rPr lang="it-IT" dirty="0" smtClean="0">
                <a:solidFill>
                  <a:srgbClr val="FF0000"/>
                </a:solidFill>
              </a:rPr>
              <a:t>» qui!!!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427984" y="1671650"/>
            <a:ext cx="720080" cy="18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556109" y="1534417"/>
            <a:ext cx="20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Digita «</a:t>
            </a:r>
            <a:r>
              <a:rPr lang="it-IT" dirty="0" err="1" smtClean="0">
                <a:solidFill>
                  <a:srgbClr val="FF0000"/>
                </a:solidFill>
              </a:rPr>
              <a:t>icca</a:t>
            </a:r>
            <a:r>
              <a:rPr lang="it-IT" dirty="0" smtClean="0">
                <a:solidFill>
                  <a:srgbClr val="FF0000"/>
                </a:solidFill>
              </a:rPr>
              <a:t>» qui!!!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635896" y="3795886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027717" y="3651870"/>
            <a:ext cx="204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Ed infine clicca qui!!!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268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:\Guida IRIS\all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304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3449</Words>
  <Application>Microsoft Office PowerPoint</Application>
  <PresentationFormat>Presentazione su schermo (16:9)</PresentationFormat>
  <Paragraphs>441</Paragraphs>
  <Slides>162</Slides>
  <Notes>154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162</vt:i4>
      </vt:variant>
    </vt:vector>
  </HeadingPairs>
  <TitlesOfParts>
    <vt:vector size="16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LUNA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INFN Milano</dc:creator>
  <cp:lastModifiedBy>INFN Milano</cp:lastModifiedBy>
  <cp:revision>41</cp:revision>
  <dcterms:created xsi:type="dcterms:W3CDTF">2011-12-10T21:35:48Z</dcterms:created>
  <dcterms:modified xsi:type="dcterms:W3CDTF">2012-06-27T12:25:45Z</dcterms:modified>
</cp:coreProperties>
</file>