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12" r:id="rId3"/>
    <p:sldId id="259" r:id="rId4"/>
    <p:sldId id="257" r:id="rId5"/>
    <p:sldId id="258" r:id="rId6"/>
    <p:sldId id="260" r:id="rId7"/>
    <p:sldId id="261" r:id="rId8"/>
    <p:sldId id="262" r:id="rId9"/>
    <p:sldId id="263" r:id="rId10"/>
    <p:sldId id="264" r:id="rId11"/>
    <p:sldId id="265" r:id="rId12"/>
    <p:sldId id="266" r:id="rId13"/>
    <p:sldId id="267" r:id="rId14"/>
    <p:sldId id="268" r:id="rId15"/>
    <p:sldId id="272" r:id="rId16"/>
    <p:sldId id="269" r:id="rId17"/>
    <p:sldId id="270" r:id="rId18"/>
    <p:sldId id="271" r:id="rId19"/>
    <p:sldId id="273" r:id="rId20"/>
    <p:sldId id="274" r:id="rId21"/>
    <p:sldId id="275" r:id="rId22"/>
    <p:sldId id="276" r:id="rId23"/>
    <p:sldId id="278" r:id="rId24"/>
    <p:sldId id="277" r:id="rId25"/>
    <p:sldId id="279" r:id="rId26"/>
    <p:sldId id="280" r:id="rId27"/>
    <p:sldId id="281" r:id="rId28"/>
    <p:sldId id="282" r:id="rId29"/>
    <p:sldId id="283" r:id="rId30"/>
    <p:sldId id="284" r:id="rId31"/>
    <p:sldId id="285" r:id="rId32"/>
    <p:sldId id="287" r:id="rId33"/>
    <p:sldId id="286" r:id="rId34"/>
    <p:sldId id="288" r:id="rId35"/>
    <p:sldId id="289" r:id="rId36"/>
    <p:sldId id="290" r:id="rId37"/>
    <p:sldId id="291" r:id="rId38"/>
    <p:sldId id="292" r:id="rId39"/>
    <p:sldId id="293" r:id="rId40"/>
    <p:sldId id="296" r:id="rId41"/>
    <p:sldId id="294" r:id="rId42"/>
    <p:sldId id="295"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660"/>
  </p:normalViewPr>
  <p:slideViewPr>
    <p:cSldViewPr>
      <p:cViewPr varScale="1">
        <p:scale>
          <a:sx n="54" d="100"/>
          <a:sy n="54" d="100"/>
        </p:scale>
        <p:origin x="-178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FEF296-028F-4926-BEC2-15CADCCEA1EC}" type="datetimeFigureOut">
              <a:rPr lang="it-IT" smtClean="0"/>
              <a:t>15/07/2012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7CB73-CA77-485E-A9B0-811A6FA97CDC}" type="slidenum">
              <a:rPr lang="it-IT" smtClean="0"/>
              <a:t>‹N›</a:t>
            </a:fld>
            <a:endParaRPr lang="it-IT"/>
          </a:p>
        </p:txBody>
      </p:sp>
    </p:spTree>
    <p:extLst>
      <p:ext uri="{BB962C8B-B14F-4D97-AF65-F5344CB8AC3E}">
        <p14:creationId xmlns:p14="http://schemas.microsoft.com/office/powerpoint/2010/main" val="306344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a:t>
            </a:fld>
            <a:endParaRPr lang="it-IT"/>
          </a:p>
        </p:txBody>
      </p:sp>
    </p:spTree>
    <p:extLst>
      <p:ext uri="{BB962C8B-B14F-4D97-AF65-F5344CB8AC3E}">
        <p14:creationId xmlns:p14="http://schemas.microsoft.com/office/powerpoint/2010/main" val="46475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Selezionare il</a:t>
            </a:r>
            <a:r>
              <a:rPr lang="it-IT" baseline="0" dirty="0" smtClean="0"/>
              <a:t> tempo di esposizione in secondi. Se si vuole scattare ad 1/125, ad esempio per riprendere la Luna, indicare in </a:t>
            </a:r>
            <a:r>
              <a:rPr lang="it-IT" baseline="0" dirty="0" err="1" smtClean="0"/>
              <a:t>Exp</a:t>
            </a:r>
            <a:r>
              <a:rPr lang="it-IT" baseline="0" dirty="0" smtClean="0"/>
              <a:t> il tempo 0.008 secondi ( = 1 : 125).</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12</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Cliccare</a:t>
            </a:r>
            <a:r>
              <a:rPr lang="it-IT" baseline="0" dirty="0" smtClean="0"/>
              <a:t> sull’icona della CCD per riprendere un singolo scatto di prova.</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13</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Deselezionare</a:t>
            </a:r>
            <a:r>
              <a:rPr lang="it-IT" baseline="0" dirty="0" smtClean="0"/>
              <a:t> l’opzione «Auto stretch». Regolare con i cursori </a:t>
            </a:r>
            <a:r>
              <a:rPr lang="it-IT" b="1" baseline="0" dirty="0" smtClean="0">
                <a:solidFill>
                  <a:srgbClr val="FF0000"/>
                </a:solidFill>
              </a:rPr>
              <a:t>Black</a:t>
            </a:r>
            <a:r>
              <a:rPr lang="it-IT" baseline="0" dirty="0" smtClean="0"/>
              <a:t> e </a:t>
            </a:r>
            <a:r>
              <a:rPr lang="it-IT" b="1" baseline="0" dirty="0" smtClean="0"/>
              <a:t>White</a:t>
            </a:r>
            <a:r>
              <a:rPr lang="it-IT" baseline="0" dirty="0" smtClean="0"/>
              <a:t> finché l’immagine dell’oggetto viene visualizzato correttamente. Cliccare eventualmente su «</a:t>
            </a:r>
            <a:r>
              <a:rPr lang="it-IT" baseline="0" dirty="0" err="1" smtClean="0"/>
              <a:t>Reticle</a:t>
            </a:r>
            <a:r>
              <a:rPr lang="it-IT" baseline="0" dirty="0" smtClean="0"/>
              <a:t>» per visualizzare il crocicchio al fine di guidare l’inquadratura. </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14</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Cliccare su Zoom</a:t>
            </a:r>
            <a:r>
              <a:rPr lang="it-IT" baseline="0" dirty="0" smtClean="0"/>
              <a:t> per visualizzare correttamente l’immagine in </a:t>
            </a:r>
            <a:r>
              <a:rPr lang="it-IT" baseline="0" dirty="0" err="1" smtClean="0"/>
              <a:t>Artemis</a:t>
            </a:r>
            <a:r>
              <a:rPr lang="it-IT" baseline="0" dirty="0" smtClean="0"/>
              <a:t>. E’ possibile spostarla cliccando su di essa (riquadro verde).</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15</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Indicare la cartella dove verranno</a:t>
            </a:r>
            <a:r>
              <a:rPr lang="it-IT" baseline="0" dirty="0" smtClean="0"/>
              <a:t> salvati i </a:t>
            </a:r>
            <a:r>
              <a:rPr lang="it-IT" baseline="0" dirty="0" err="1" smtClean="0"/>
              <a:t>files</a:t>
            </a:r>
            <a:r>
              <a:rPr lang="it-IT" baseline="0" dirty="0" smtClean="0"/>
              <a:t> (ad esempio C:\ASTRONOMIA) oltre al nome stesso dei file (ad esempio i). Le immagini saranno così registrate come i_001, i_002, … indicare il numero di partenza come indicato in figura.</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16</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Una volta impostati</a:t>
            </a:r>
            <a:r>
              <a:rPr lang="it-IT" baseline="0" dirty="0" smtClean="0"/>
              <a:t> i tempi di esposizione correttamente, </a:t>
            </a:r>
            <a:r>
              <a:rPr lang="it-IT" dirty="0" smtClean="0"/>
              <a:t>spuntare</a:t>
            </a:r>
            <a:r>
              <a:rPr lang="it-IT" baseline="0" dirty="0" smtClean="0"/>
              <a:t> «Autosave Images» per salvare le immagini su disco. Cliccare quindi sull’icona CCD continua, per far iniziare una sequenza di riprese.</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17</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Finite le vostre riprese cliccate</a:t>
            </a:r>
            <a:r>
              <a:rPr lang="it-IT" baseline="0" dirty="0" smtClean="0"/>
              <a:t> su «Warm up», aspettate che la temperatura salga fino al valore (circa) ambiente e poi chiudete </a:t>
            </a:r>
            <a:r>
              <a:rPr lang="it-IT" baseline="0" dirty="0" err="1" smtClean="0"/>
              <a:t>Artemis</a:t>
            </a:r>
            <a:r>
              <a:rPr lang="it-IT" baseline="0" dirty="0" smtClean="0"/>
              <a:t>. A questo punto potete rimuovere la camera.</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18</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Andare</a:t>
            </a:r>
            <a:r>
              <a:rPr lang="it-IT" baseline="0" dirty="0" smtClean="0"/>
              <a:t> nella cartella configurata in ARTEMIS per il salvataggio dei file. Dovreste trovare le vostre immagini, dark, flat, bias… tutte in formato </a:t>
            </a:r>
            <a:r>
              <a:rPr lang="it-IT" baseline="0" dirty="0" smtClean="0"/>
              <a:t>FIT</a:t>
            </a:r>
          </a:p>
          <a:p>
            <a:r>
              <a:rPr lang="it-IT" baseline="0" dirty="0" smtClean="0"/>
              <a:t>Rinominate se necessario ad uno a uno:</a:t>
            </a:r>
          </a:p>
          <a:p>
            <a:pPr marL="171450" indent="-171450">
              <a:buFont typeface="Arial" pitchFamily="34" charset="0"/>
              <a:buChar char="•"/>
            </a:pPr>
            <a:r>
              <a:rPr lang="it-IT" baseline="0" dirty="0" smtClean="0"/>
              <a:t>I bias chiamateli b1, b2, b3, …</a:t>
            </a:r>
          </a:p>
          <a:p>
            <a:pPr marL="171450" indent="-171450">
              <a:buFont typeface="Arial" pitchFamily="34" charset="0"/>
              <a:buChar char="•"/>
            </a:pPr>
            <a:r>
              <a:rPr lang="it-IT" baseline="0" dirty="0" smtClean="0"/>
              <a:t>I dark chiamateli d1, d2, d3, …</a:t>
            </a:r>
          </a:p>
          <a:p>
            <a:pPr marL="171450" indent="-171450">
              <a:buFont typeface="Arial" pitchFamily="34" charset="0"/>
              <a:buChar char="•"/>
            </a:pPr>
            <a:r>
              <a:rPr lang="it-IT" baseline="0" dirty="0" smtClean="0"/>
              <a:t>I flat chiamateli f1, f2, f3, …</a:t>
            </a:r>
          </a:p>
          <a:p>
            <a:pPr marL="171450" indent="-171450">
              <a:buFont typeface="Arial" pitchFamily="34" charset="0"/>
              <a:buChar char="•"/>
            </a:pPr>
            <a:r>
              <a:rPr lang="it-IT" baseline="0" dirty="0" smtClean="0"/>
              <a:t>Le immagini chiamatele i1, i2, i3, …</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20</a:t>
            </a:fld>
            <a:endParaRPr lang="it-IT"/>
          </a:p>
        </p:txBody>
      </p:sp>
    </p:spTree>
    <p:extLst>
      <p:ext uri="{BB962C8B-B14F-4D97-AF65-F5344CB8AC3E}">
        <p14:creationId xmlns:p14="http://schemas.microsoft.com/office/powerpoint/2010/main" val="4222094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Aprite</a:t>
            </a:r>
            <a:r>
              <a:rPr lang="it-IT" baseline="0" dirty="0" smtClean="0"/>
              <a:t> quindi IRIS ed andate su file, quindi Settings…</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21</a:t>
            </a:fld>
            <a:endParaRPr lang="it-IT"/>
          </a:p>
        </p:txBody>
      </p:sp>
    </p:spTree>
    <p:extLst>
      <p:ext uri="{BB962C8B-B14F-4D97-AF65-F5344CB8AC3E}">
        <p14:creationId xmlns:p14="http://schemas.microsoft.com/office/powerpoint/2010/main" val="213894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Cliccate sui puntini di sospensione al file</a:t>
            </a:r>
            <a:r>
              <a:rPr lang="it-IT" baseline="0" dirty="0" smtClean="0"/>
              <a:t> di selezionare la cartella che contiene i file salvati da ARTEMIS in formato FIT. I nostri amici astrofotografi specializzati in reflex digitali saranno abituati a spuntare PIC come File </a:t>
            </a:r>
            <a:r>
              <a:rPr lang="it-IT" baseline="0" dirty="0" err="1" smtClean="0"/>
              <a:t>type</a:t>
            </a:r>
            <a:r>
              <a:rPr lang="it-IT" baseline="0" dirty="0" smtClean="0"/>
              <a:t>. Per la CCD ATIK è necessario invece spuntare il formato </a:t>
            </a:r>
            <a:r>
              <a:rPr lang="it-IT" b="1" baseline="0" dirty="0" smtClean="0"/>
              <a:t>FIT</a:t>
            </a:r>
            <a:r>
              <a:rPr lang="it-IT" baseline="0" dirty="0" smtClean="0"/>
              <a:t>. Infine premete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22</a:t>
            </a:fld>
            <a:endParaRPr lang="it-IT"/>
          </a:p>
        </p:txBody>
      </p:sp>
    </p:spTree>
    <p:extLst>
      <p:ext uri="{BB962C8B-B14F-4D97-AF65-F5344CB8AC3E}">
        <p14:creationId xmlns:p14="http://schemas.microsoft.com/office/powerpoint/2010/main" val="202337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Cliccare</a:t>
            </a:r>
            <a:r>
              <a:rPr lang="it-IT" baseline="0" dirty="0" smtClean="0"/>
              <a:t> sulle icone in alto a sinistra per aprire le schede per:</a:t>
            </a:r>
          </a:p>
          <a:p>
            <a:pPr marL="171450" indent="-171450">
              <a:buFont typeface="Arial" pitchFamily="34" charset="0"/>
              <a:buChar char="•"/>
            </a:pPr>
            <a:r>
              <a:rPr lang="it-IT" baseline="0" dirty="0" smtClean="0"/>
              <a:t>IL CONTROLLO DELLA TEMPERATURA (rosso)</a:t>
            </a:r>
          </a:p>
          <a:p>
            <a:pPr marL="171450" indent="-171450">
              <a:buFont typeface="Arial" pitchFamily="34" charset="0"/>
              <a:buChar char="•"/>
            </a:pPr>
            <a:r>
              <a:rPr lang="it-IT" baseline="0" dirty="0" smtClean="0"/>
              <a:t>IL CONTROLLO DEI TEMPI DI ESPOSIZIONE (giallo)</a:t>
            </a:r>
          </a:p>
          <a:p>
            <a:pPr marL="171450" indent="-171450">
              <a:buFont typeface="Arial" pitchFamily="34" charset="0"/>
              <a:buChar char="•"/>
            </a:pPr>
            <a:r>
              <a:rPr lang="it-IT" baseline="0" dirty="0" smtClean="0"/>
              <a:t>IL CONTROLLO DELL’IMMAGINE VISUALIZZATA (azzurro)</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questo</a:t>
            </a:r>
            <a:r>
              <a:rPr lang="it-IT" baseline="0" dirty="0" smtClean="0"/>
              <a:t> punto cliccate sull’icona rappresentante una macchina fotografica…</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23</a:t>
            </a:fld>
            <a:endParaRPr lang="it-IT"/>
          </a:p>
        </p:txBody>
      </p:sp>
    </p:spTree>
    <p:extLst>
      <p:ext uri="{BB962C8B-B14F-4D97-AF65-F5344CB8AC3E}">
        <p14:creationId xmlns:p14="http://schemas.microsoft.com/office/powerpoint/2010/main" val="2138945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Cliccate sul menù a tendina «Model» e fate scorrere i vari</a:t>
            </a:r>
            <a:r>
              <a:rPr lang="it-IT" baseline="0" dirty="0" smtClean="0"/>
              <a:t> modelli di reflex digitali. Selezionate la KODAK (P712) che ha un comportamento analogo alla CCD ATIK 314L+.  Infine cliccate su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24</a:t>
            </a:fld>
            <a:endParaRPr lang="it-IT"/>
          </a:p>
        </p:txBody>
      </p:sp>
    </p:spTree>
    <p:extLst>
      <p:ext uri="{BB962C8B-B14F-4D97-AF65-F5344CB8AC3E}">
        <p14:creationId xmlns:p14="http://schemas.microsoft.com/office/powerpoint/2010/main" val="1602030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Aprite</a:t>
            </a:r>
            <a:r>
              <a:rPr lang="it-IT" baseline="0" dirty="0" smtClean="0"/>
              <a:t> ora il terminale «</a:t>
            </a:r>
            <a:r>
              <a:rPr lang="it-IT" baseline="0" dirty="0" err="1" smtClean="0"/>
              <a:t>Command</a:t>
            </a:r>
            <a:r>
              <a:rPr lang="it-IT" baseline="0" dirty="0" smtClean="0"/>
              <a:t>» di IRIS cliccando sull’icona terminale.</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25</a:t>
            </a:fld>
            <a:endParaRPr lang="it-IT"/>
          </a:p>
        </p:txBody>
      </p:sp>
    </p:spTree>
    <p:extLst>
      <p:ext uri="{BB962C8B-B14F-4D97-AF65-F5344CB8AC3E}">
        <p14:creationId xmlns:p14="http://schemas.microsoft.com/office/powerpoint/2010/main" val="618540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Digitando semplicemente load b1 (dove</a:t>
            </a:r>
            <a:r>
              <a:rPr lang="it-IT" baseline="0" dirty="0" smtClean="0"/>
              <a:t> b1 è il nome del primo file di bias) nel terminale seguito da invio vi si aprirà il file FIT senza bisogno di fare nessuna conversione da RAW tipico delle reflex digitali. Il problema è che IRIS non sa gestire una dinamica così grande come quella del CCD ATIK… </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26</a:t>
            </a:fld>
            <a:endParaRPr lang="it-IT"/>
          </a:p>
        </p:txBody>
      </p:sp>
    </p:spTree>
    <p:extLst>
      <p:ext uri="{BB962C8B-B14F-4D97-AF65-F5344CB8AC3E}">
        <p14:creationId xmlns:p14="http://schemas.microsoft.com/office/powerpoint/2010/main" val="945247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Diventa quindi necessario convertire i file da</a:t>
            </a:r>
            <a:r>
              <a:rPr lang="it-IT" baseline="0" dirty="0" smtClean="0"/>
              <a:t> 16 bit a 15 bit. Per fare questo digitiamo il comando CONVERTSX d </a:t>
            </a:r>
            <a:r>
              <a:rPr lang="it-IT" baseline="0" dirty="0" err="1" smtClean="0"/>
              <a:t>dd</a:t>
            </a:r>
            <a:r>
              <a:rPr lang="it-IT" baseline="0" dirty="0" smtClean="0"/>
              <a:t> 8 … dove il comando è CONVERTSX, d è il nome (senza numero) dei dark originali come salvati da ARTEMIS, </a:t>
            </a:r>
            <a:r>
              <a:rPr lang="it-IT" baseline="0" dirty="0" err="1" smtClean="0"/>
              <a:t>dd</a:t>
            </a:r>
            <a:r>
              <a:rPr lang="it-IT" baseline="0" dirty="0" smtClean="0"/>
              <a:t> saranno i nuovi dark convertiti a 15bit e 8 è ad esempio il numero di dark. Ripetete i comandi come illustrato in figura.</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27</a:t>
            </a:fld>
            <a:endParaRPr lang="it-IT"/>
          </a:p>
        </p:txBody>
      </p:sp>
    </p:spTree>
    <p:extLst>
      <p:ext uri="{BB962C8B-B14F-4D97-AF65-F5344CB8AC3E}">
        <p14:creationId xmlns:p14="http://schemas.microsoft.com/office/powerpoint/2010/main" val="2193989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Fatto questo avrete nella cartella, insieme ai file FIT salvati da ARTEMIS, i nuovi</a:t>
            </a:r>
            <a:r>
              <a:rPr lang="it-IT" baseline="0" dirty="0" smtClean="0"/>
              <a:t> file [sempre in formato FIT] convertiti a 15bit di nome rispettivamente:</a:t>
            </a:r>
          </a:p>
          <a:p>
            <a:pPr marL="171450" indent="-171450">
              <a:buFont typeface="Arial" pitchFamily="34" charset="0"/>
              <a:buChar char="•"/>
            </a:pPr>
            <a:r>
              <a:rPr lang="it-IT" baseline="0" dirty="0" smtClean="0"/>
              <a:t>bb : bias</a:t>
            </a:r>
          </a:p>
          <a:p>
            <a:pPr marL="171450" indent="-171450">
              <a:buFont typeface="Arial" pitchFamily="34" charset="0"/>
              <a:buChar char="•"/>
            </a:pPr>
            <a:r>
              <a:rPr lang="it-IT" baseline="0" dirty="0" err="1" smtClean="0"/>
              <a:t>dd</a:t>
            </a:r>
            <a:r>
              <a:rPr lang="it-IT" baseline="0" dirty="0" smtClean="0"/>
              <a:t> : dark</a:t>
            </a:r>
          </a:p>
          <a:p>
            <a:pPr marL="171450" indent="-171450">
              <a:buFont typeface="Arial" pitchFamily="34" charset="0"/>
              <a:buChar char="•"/>
            </a:pPr>
            <a:r>
              <a:rPr lang="it-IT" baseline="0" dirty="0" err="1" smtClean="0"/>
              <a:t>ff</a:t>
            </a:r>
            <a:r>
              <a:rPr lang="it-IT" baseline="0" dirty="0" smtClean="0"/>
              <a:t> : flat</a:t>
            </a:r>
          </a:p>
          <a:p>
            <a:pPr marL="171450" indent="-171450">
              <a:buFont typeface="Arial" pitchFamily="34" charset="0"/>
              <a:buChar char="•"/>
            </a:pPr>
            <a:r>
              <a:rPr lang="it-IT" baseline="0" dirty="0" smtClean="0"/>
              <a:t>ii : immagini</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28</a:t>
            </a:fld>
            <a:endParaRPr lang="it-IT"/>
          </a:p>
        </p:txBody>
      </p:sp>
    </p:spTree>
    <p:extLst>
      <p:ext uri="{BB962C8B-B14F-4D97-AF65-F5344CB8AC3E}">
        <p14:creationId xmlns:p14="http://schemas.microsoft.com/office/powerpoint/2010/main" val="1343880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Aprite quindi bb1, il primo file dei bias convertiti a 15bit. Si aprirà un’immagine nera (il bias)</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29</a:t>
            </a:fld>
            <a:endParaRPr lang="it-IT"/>
          </a:p>
        </p:txBody>
      </p:sp>
    </p:spTree>
    <p:extLst>
      <p:ext uri="{BB962C8B-B14F-4D97-AF65-F5344CB8AC3E}">
        <p14:creationId xmlns:p14="http://schemas.microsoft.com/office/powerpoint/2010/main" val="2881255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Cliccate</a:t>
            </a:r>
            <a:r>
              <a:rPr lang="it-IT" baseline="0" dirty="0" smtClean="0"/>
              <a:t> </a:t>
            </a:r>
            <a:r>
              <a:rPr lang="it-IT" dirty="0" smtClean="0"/>
              <a:t>su «Digital Photo» e quindi «Make an offset…»</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30</a:t>
            </a:fld>
            <a:endParaRPr lang="it-IT"/>
          </a:p>
        </p:txBody>
      </p:sp>
    </p:spTree>
    <p:extLst>
      <p:ext uri="{BB962C8B-B14F-4D97-AF65-F5344CB8AC3E}">
        <p14:creationId xmlns:p14="http://schemas.microsoft.com/office/powerpoint/2010/main" val="1423434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Inserire</a:t>
            </a:r>
            <a:r>
              <a:rPr lang="it-IT" baseline="0" dirty="0" smtClean="0"/>
              <a:t> il nome generico del bias convertito a 15bit (bb) ed il numero di bias. Infine cliccate su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31</a:t>
            </a:fld>
            <a:endParaRPr lang="it-IT"/>
          </a:p>
        </p:txBody>
      </p:sp>
    </p:spTree>
    <p:extLst>
      <p:ext uri="{BB962C8B-B14F-4D97-AF65-F5344CB8AC3E}">
        <p14:creationId xmlns:p14="http://schemas.microsoft.com/office/powerpoint/2010/main" val="541979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Finita</a:t>
            </a:r>
            <a:r>
              <a:rPr lang="it-IT" baseline="0" dirty="0" smtClean="0"/>
              <a:t> l’operazione automatica di calcolo, andare sul terminale e digitare save bias, seguito dal tasto invio. </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32</a:t>
            </a:fld>
            <a:endParaRPr lang="it-IT"/>
          </a:p>
        </p:txBody>
      </p:sp>
    </p:spTree>
    <p:extLst>
      <p:ext uri="{BB962C8B-B14F-4D97-AF65-F5344CB8AC3E}">
        <p14:creationId xmlns:p14="http://schemas.microsoft.com/office/powerpoint/2010/main" val="264362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Prima</a:t>
            </a:r>
            <a:r>
              <a:rPr lang="it-IT" baseline="0" dirty="0" smtClean="0"/>
              <a:t> di tutto è necessario impostare la temperatura della CCD. Ricordatevi che la ATIK 314L+ permette un raffreddamento pari a 27°C rispetto alla temperatura ambiente. Si consiglia inoltre di NON andare sotto ai 25°C di raffreddamento in modo da lasciare un po’ di gioco alla cella di </a:t>
            </a:r>
            <a:r>
              <a:rPr lang="it-IT" baseline="0" dirty="0" err="1" smtClean="0"/>
              <a:t>Peltier</a:t>
            </a:r>
            <a:r>
              <a:rPr lang="it-IT" baseline="0" dirty="0" smtClean="0"/>
              <a:t> al fine di mantenere la temperatura effettivamente costante durante le pose. Cliccate quindi sul cursore indicato dalla freccia impostando la temperatura desiderata (ad esempio, in una sera d’estate dove la temperatura ambiente è +20°C, potete scendere fino a una temperatura consigliata di – 5°C). Impostata la temperatura cliccate su «Cooler on» ovvero raffredda.</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questo punto aprire il primo file di dark</a:t>
            </a:r>
            <a:r>
              <a:rPr lang="it-IT" baseline="0" dirty="0" smtClean="0"/>
              <a:t> convertito a 15bit. Per fare ciò digitate sul terminale il comando load dd1, seguito da invio.</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33</a:t>
            </a:fld>
            <a:endParaRPr lang="it-IT"/>
          </a:p>
        </p:txBody>
      </p:sp>
    </p:spTree>
    <p:extLst>
      <p:ext uri="{BB962C8B-B14F-4D97-AF65-F5344CB8AC3E}">
        <p14:creationId xmlns:p14="http://schemas.microsoft.com/office/powerpoint/2010/main" val="2861432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Cliccate su «Digital Photo» e quindi «Make a dark…»</a:t>
            </a:r>
          </a:p>
        </p:txBody>
      </p:sp>
      <p:sp>
        <p:nvSpPr>
          <p:cNvPr id="4" name="Segnaposto numero diapositiva 3"/>
          <p:cNvSpPr>
            <a:spLocks noGrp="1"/>
          </p:cNvSpPr>
          <p:nvPr>
            <p:ph type="sldNum" sz="quarter" idx="10"/>
          </p:nvPr>
        </p:nvSpPr>
        <p:spPr/>
        <p:txBody>
          <a:bodyPr/>
          <a:lstStyle/>
          <a:p>
            <a:fld id="{2D47CB73-CA77-485E-A9B0-811A6FA97CDC}" type="slidenum">
              <a:rPr lang="it-IT" smtClean="0"/>
              <a:t>34</a:t>
            </a:fld>
            <a:endParaRPr lang="it-IT"/>
          </a:p>
        </p:txBody>
      </p:sp>
    </p:spTree>
    <p:extLst>
      <p:ext uri="{BB962C8B-B14F-4D97-AF65-F5344CB8AC3E}">
        <p14:creationId xmlns:p14="http://schemas.microsoft.com/office/powerpoint/2010/main" val="3567551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Si</a:t>
            </a:r>
            <a:r>
              <a:rPr lang="it-IT" baseline="0" dirty="0" smtClean="0"/>
              <a:t> aprirà una finestra di dialogo. Indicate il nome generico del dark convertito a 15bit (</a:t>
            </a:r>
            <a:r>
              <a:rPr lang="it-IT" baseline="0" dirty="0" err="1" smtClean="0"/>
              <a:t>dd</a:t>
            </a:r>
            <a:r>
              <a:rPr lang="it-IT" baseline="0" dirty="0" smtClean="0"/>
              <a:t>) ed il nome del bias da riportate nel campo «Offset image:». Infine inserite il numero di dark, selezionate </a:t>
            </a:r>
            <a:r>
              <a:rPr lang="it-IT" baseline="0" dirty="0" err="1" smtClean="0"/>
              <a:t>Median</a:t>
            </a:r>
            <a:r>
              <a:rPr lang="it-IT" baseline="0" dirty="0" smtClean="0"/>
              <a:t> e premete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35</a:t>
            </a:fld>
            <a:endParaRPr lang="it-IT"/>
          </a:p>
        </p:txBody>
      </p:sp>
    </p:spTree>
    <p:extLst>
      <p:ext uri="{BB962C8B-B14F-4D97-AF65-F5344CB8AC3E}">
        <p14:creationId xmlns:p14="http://schemas.microsoft.com/office/powerpoint/2010/main" val="2922479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Finito il processo di generazione</a:t>
            </a:r>
            <a:r>
              <a:rPr lang="it-IT" baseline="0" dirty="0" smtClean="0"/>
              <a:t> del dark, andare sul terminale e digitate «save dark», seguito da invio.</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36</a:t>
            </a:fld>
            <a:endParaRPr lang="it-IT"/>
          </a:p>
        </p:txBody>
      </p:sp>
    </p:spTree>
    <p:extLst>
      <p:ext uri="{BB962C8B-B14F-4D97-AF65-F5344CB8AC3E}">
        <p14:creationId xmlns:p14="http://schemas.microsoft.com/office/powerpoint/2010/main" val="3114022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Aprite il primo</a:t>
            </a:r>
            <a:r>
              <a:rPr lang="it-IT" baseline="0" dirty="0" smtClean="0"/>
              <a:t> file del flat convertito a 15bit digitando su terminale il comando «load ff1», seguito da invio. Successivamente cliccate su «Digital photo» e quindi «Make a flat </a:t>
            </a:r>
            <a:r>
              <a:rPr lang="it-IT" baseline="0" dirty="0" err="1" smtClean="0"/>
              <a:t>field</a:t>
            </a:r>
            <a:r>
              <a:rPr lang="it-IT" baseline="0" dirty="0" smtClean="0"/>
              <a:t> …». </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37</a:t>
            </a:fld>
            <a:endParaRPr lang="it-IT"/>
          </a:p>
        </p:txBody>
      </p:sp>
    </p:spTree>
    <p:extLst>
      <p:ext uri="{BB962C8B-B14F-4D97-AF65-F5344CB8AC3E}">
        <p14:creationId xmlns:p14="http://schemas.microsoft.com/office/powerpoint/2010/main" val="1971381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Si aprirà una finestra</a:t>
            </a:r>
            <a:r>
              <a:rPr lang="it-IT" baseline="0" dirty="0" smtClean="0"/>
              <a:t> di dialogo. Indicate il nome generico dei flat convertiti a 15bit (</a:t>
            </a:r>
            <a:r>
              <a:rPr lang="it-IT" baseline="0" dirty="0" err="1" smtClean="0"/>
              <a:t>ff</a:t>
            </a:r>
            <a:r>
              <a:rPr lang="it-IT" baseline="0" dirty="0" smtClean="0"/>
              <a:t>), il nome del bias ed il numero di flat. Il tutto seguito da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38</a:t>
            </a:fld>
            <a:endParaRPr lang="it-IT"/>
          </a:p>
        </p:txBody>
      </p:sp>
    </p:spTree>
    <p:extLst>
      <p:ext uri="{BB962C8B-B14F-4D97-AF65-F5344CB8AC3E}">
        <p14:creationId xmlns:p14="http://schemas.microsoft.com/office/powerpoint/2010/main" val="2793955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Dopo</a:t>
            </a:r>
            <a:r>
              <a:rPr lang="it-IT" baseline="0" dirty="0" smtClean="0"/>
              <a:t> un certo tempo di elaborazione sarà possibile salvare il flat digitando nel terminale il comando «save flat» seguito da invio.</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39</a:t>
            </a:fld>
            <a:endParaRPr lang="it-IT"/>
          </a:p>
        </p:txBody>
      </p:sp>
    </p:spTree>
    <p:extLst>
      <p:ext uri="{BB962C8B-B14F-4D97-AF65-F5344CB8AC3E}">
        <p14:creationId xmlns:p14="http://schemas.microsoft.com/office/powerpoint/2010/main" val="4150943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Digitate</a:t>
            </a:r>
            <a:r>
              <a:rPr lang="it-IT" baseline="0" dirty="0" smtClean="0"/>
              <a:t> nel terminale load dark, al fine di aprire l’immagine di dark. Successivamente digitate il comando find_hot cosmetic 100 al fine di individuare e mappare i pixel caldi presenti nel dark. 100 è un numero, variatelo ridigitando più volte il comando al fine di ottenere nella finestrella di output un numero di hot pixel intorno a 200.</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40</a:t>
            </a:fld>
            <a:endParaRPr lang="it-IT"/>
          </a:p>
        </p:txBody>
      </p:sp>
    </p:spTree>
    <p:extLst>
      <p:ext uri="{BB962C8B-B14F-4D97-AF65-F5344CB8AC3E}">
        <p14:creationId xmlns:p14="http://schemas.microsoft.com/office/powerpoint/2010/main" val="2583316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Digitate ora, sempre nel terminal load ii1, ovvero aprire la prima immagine convertita</a:t>
            </a:r>
            <a:r>
              <a:rPr lang="it-IT" baseline="0" dirty="0" smtClean="0"/>
              <a:t> a 15bit. Una volta aperta selezionate un rettangolo in una parte cielo povera di stelle.</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41</a:t>
            </a:fld>
            <a:endParaRPr lang="it-IT"/>
          </a:p>
        </p:txBody>
      </p:sp>
    </p:spTree>
    <p:extLst>
      <p:ext uri="{BB962C8B-B14F-4D97-AF65-F5344CB8AC3E}">
        <p14:creationId xmlns:p14="http://schemas.microsoft.com/office/powerpoint/2010/main" val="1743623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Quindi cliccate su «Digital photo» e poi «</a:t>
            </a:r>
            <a:r>
              <a:rPr lang="it-IT" dirty="0" err="1" smtClean="0"/>
              <a:t>Preprocessing</a:t>
            </a:r>
            <a:r>
              <a:rPr lang="it-IT" dirty="0" smtClean="0"/>
              <a:t>…»</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42</a:t>
            </a:fld>
            <a:endParaRPr lang="it-IT"/>
          </a:p>
        </p:txBody>
      </p:sp>
    </p:spTree>
    <p:extLst>
      <p:ext uri="{BB962C8B-B14F-4D97-AF65-F5344CB8AC3E}">
        <p14:creationId xmlns:p14="http://schemas.microsoft.com/office/powerpoint/2010/main" val="220018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Prima cosa da</a:t>
            </a:r>
            <a:r>
              <a:rPr lang="it-IT" baseline="0" dirty="0" smtClean="0"/>
              <a:t> settare è il BINNAGGIO. Per capire cosa è il binnaggio si vada direttamente alla prossima diapositiva…</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6</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Si apre un menù,</a:t>
            </a:r>
            <a:r>
              <a:rPr lang="it-IT" baseline="0" dirty="0" smtClean="0"/>
              <a:t> riempitelo inserendo come «Input </a:t>
            </a:r>
            <a:r>
              <a:rPr lang="it-IT" baseline="0" dirty="0" err="1" smtClean="0"/>
              <a:t>generic</a:t>
            </a:r>
            <a:r>
              <a:rPr lang="it-IT" baseline="0" dirty="0" smtClean="0"/>
              <a:t> </a:t>
            </a:r>
            <a:r>
              <a:rPr lang="it-IT" baseline="0" dirty="0" err="1" smtClean="0"/>
              <a:t>name</a:t>
            </a:r>
            <a:r>
              <a:rPr lang="it-IT" baseline="0" dirty="0" smtClean="0"/>
              <a:t>» ii, come «Offset» bias, come «Dark» dark come «Flat </a:t>
            </a:r>
            <a:r>
              <a:rPr lang="it-IT" baseline="0" dirty="0" err="1" smtClean="0"/>
              <a:t>field</a:t>
            </a:r>
            <a:r>
              <a:rPr lang="it-IT" baseline="0" dirty="0" smtClean="0"/>
              <a:t>» flat, come «Cosmetic file» cosmetic come «Output </a:t>
            </a:r>
            <a:r>
              <a:rPr lang="it-IT" baseline="0" dirty="0" err="1" smtClean="0"/>
              <a:t>generic</a:t>
            </a:r>
            <a:r>
              <a:rPr lang="it-IT" baseline="0" dirty="0" smtClean="0"/>
              <a:t> file» </a:t>
            </a:r>
            <a:r>
              <a:rPr lang="it-IT" baseline="0" dirty="0" err="1" smtClean="0"/>
              <a:t>ic</a:t>
            </a:r>
            <a:r>
              <a:rPr lang="it-IT" baseline="0" dirty="0" smtClean="0"/>
              <a:t> e come «</a:t>
            </a:r>
            <a:r>
              <a:rPr lang="it-IT" baseline="0" dirty="0" err="1" smtClean="0"/>
              <a:t>Number</a:t>
            </a:r>
            <a:r>
              <a:rPr lang="it-IT" baseline="0" dirty="0" smtClean="0"/>
              <a:t>» il numero di immagini che avete ripreso. Infine cliccate su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43</a:t>
            </a:fld>
            <a:endParaRPr lang="it-IT"/>
          </a:p>
        </p:txBody>
      </p:sp>
    </p:spTree>
    <p:extLst>
      <p:ext uri="{BB962C8B-B14F-4D97-AF65-F5344CB8AC3E}">
        <p14:creationId xmlns:p14="http://schemas.microsoft.com/office/powerpoint/2010/main" val="1355637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a:t>
            </a:r>
            <a:r>
              <a:rPr lang="it-IT" baseline="0" dirty="0" smtClean="0"/>
              <a:t> PC comincerà a calibrare le vostre immagini, al termine digitate sul terminale load ic1, in modo da aprire la prima immagine calibrata.</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44</a:t>
            </a:fld>
            <a:endParaRPr lang="it-IT"/>
          </a:p>
        </p:txBody>
      </p:sp>
    </p:spTree>
    <p:extLst>
      <p:ext uri="{BB962C8B-B14F-4D97-AF65-F5344CB8AC3E}">
        <p14:creationId xmlns:p14="http://schemas.microsoft.com/office/powerpoint/2010/main" val="1601777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Cliccate quindi «Digital photo» e «Sequence</a:t>
            </a:r>
            <a:r>
              <a:rPr lang="it-IT" baseline="0" dirty="0" smtClean="0"/>
              <a:t> CFA conversion…»</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45</a:t>
            </a:fld>
            <a:endParaRPr lang="it-IT"/>
          </a:p>
        </p:txBody>
      </p:sp>
    </p:spTree>
    <p:extLst>
      <p:ext uri="{BB962C8B-B14F-4D97-AF65-F5344CB8AC3E}">
        <p14:creationId xmlns:p14="http://schemas.microsoft.com/office/powerpoint/2010/main" val="188166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Indicate come «</a:t>
            </a:r>
            <a:r>
              <a:rPr lang="it-IT" dirty="0" err="1" smtClean="0"/>
              <a:t>Generic</a:t>
            </a:r>
            <a:r>
              <a:rPr lang="it-IT" dirty="0" smtClean="0"/>
              <a:t> input </a:t>
            </a:r>
            <a:r>
              <a:rPr lang="it-IT" dirty="0" err="1" smtClean="0"/>
              <a:t>name</a:t>
            </a:r>
            <a:r>
              <a:rPr lang="it-IT" dirty="0" smtClean="0"/>
              <a:t>» </a:t>
            </a:r>
            <a:r>
              <a:rPr lang="it-IT" dirty="0" err="1" smtClean="0"/>
              <a:t>ic</a:t>
            </a:r>
            <a:r>
              <a:rPr lang="it-IT" dirty="0" smtClean="0"/>
              <a:t>, come «</a:t>
            </a:r>
            <a:r>
              <a:rPr lang="it-IT" dirty="0" err="1" smtClean="0"/>
              <a:t>Generic</a:t>
            </a:r>
            <a:r>
              <a:rPr lang="it-IT" dirty="0" smtClean="0"/>
              <a:t> output </a:t>
            </a:r>
            <a:r>
              <a:rPr lang="it-IT" dirty="0" err="1" smtClean="0"/>
              <a:t>name</a:t>
            </a:r>
            <a:r>
              <a:rPr lang="it-IT" dirty="0" smtClean="0"/>
              <a:t>» </a:t>
            </a:r>
            <a:r>
              <a:rPr lang="it-IT" dirty="0" err="1" smtClean="0"/>
              <a:t>icc</a:t>
            </a:r>
            <a:r>
              <a:rPr lang="it-IT" dirty="0" smtClean="0"/>
              <a:t> e come Numero indicate il numero delle immagini riprese. Nell «Output </a:t>
            </a:r>
            <a:r>
              <a:rPr lang="it-IT" dirty="0" err="1" smtClean="0"/>
              <a:t>files</a:t>
            </a:r>
            <a:r>
              <a:rPr lang="it-IT" dirty="0" smtClean="0"/>
              <a:t> </a:t>
            </a:r>
            <a:r>
              <a:rPr lang="it-IT" dirty="0" err="1" smtClean="0"/>
              <a:t>type</a:t>
            </a:r>
            <a:r>
              <a:rPr lang="it-IT" dirty="0" smtClean="0"/>
              <a:t>» indicate Color. Quindi premete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46</a:t>
            </a:fld>
            <a:endParaRPr lang="it-IT"/>
          </a:p>
        </p:txBody>
      </p:sp>
    </p:spTree>
    <p:extLst>
      <p:ext uri="{BB962C8B-B14F-4D97-AF65-F5344CB8AC3E}">
        <p14:creationId xmlns:p14="http://schemas.microsoft.com/office/powerpoint/2010/main" val="1852417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Ecco che il computer elaborerà le vostre immagini calibrate trasformandole a Colori. A questo punto, nuovamente nel terminale digitate</a:t>
            </a:r>
            <a:r>
              <a:rPr lang="it-IT" baseline="0" dirty="0" smtClean="0"/>
              <a:t> load icc1 al fine di aprire la prima immagine calibrata ed a colori.</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47</a:t>
            </a:fld>
            <a:endParaRPr lang="it-IT"/>
          </a:p>
        </p:txBody>
      </p:sp>
    </p:spTree>
    <p:extLst>
      <p:ext uri="{BB962C8B-B14F-4D97-AF65-F5344CB8AC3E}">
        <p14:creationId xmlns:p14="http://schemas.microsoft.com/office/powerpoint/2010/main" val="2025367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Andate</a:t>
            </a:r>
            <a:r>
              <a:rPr lang="it-IT" baseline="0" dirty="0" smtClean="0"/>
              <a:t> quindi su «Processing» e cliccate su «Stellar </a:t>
            </a:r>
            <a:r>
              <a:rPr lang="it-IT" baseline="0" dirty="0" err="1" smtClean="0"/>
              <a:t>registration</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48</a:t>
            </a:fld>
            <a:endParaRPr lang="it-IT"/>
          </a:p>
        </p:txBody>
      </p:sp>
    </p:spTree>
    <p:extLst>
      <p:ext uri="{BB962C8B-B14F-4D97-AF65-F5344CB8AC3E}">
        <p14:creationId xmlns:p14="http://schemas.microsoft.com/office/powerpoint/2010/main" val="4160413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Si aprirà una finestra di dialogo. Inserite come «Input </a:t>
            </a:r>
            <a:r>
              <a:rPr lang="it-IT" dirty="0" err="1" smtClean="0"/>
              <a:t>generic</a:t>
            </a:r>
            <a:r>
              <a:rPr lang="it-IT" dirty="0" smtClean="0"/>
              <a:t> </a:t>
            </a:r>
            <a:r>
              <a:rPr lang="it-IT" dirty="0" err="1" smtClean="0"/>
              <a:t>name</a:t>
            </a:r>
            <a:r>
              <a:rPr lang="it-IT" dirty="0" smtClean="0"/>
              <a:t>» </a:t>
            </a:r>
            <a:r>
              <a:rPr lang="it-IT" dirty="0" err="1" smtClean="0"/>
              <a:t>icc</a:t>
            </a:r>
            <a:r>
              <a:rPr lang="it-IT" dirty="0" smtClean="0"/>
              <a:t>, come «Output </a:t>
            </a:r>
            <a:r>
              <a:rPr lang="it-IT" dirty="0" err="1" smtClean="0"/>
              <a:t>generic</a:t>
            </a:r>
            <a:r>
              <a:rPr lang="it-IT" dirty="0" smtClean="0"/>
              <a:t> </a:t>
            </a:r>
            <a:r>
              <a:rPr lang="it-IT" dirty="0" err="1" smtClean="0"/>
              <a:t>name</a:t>
            </a:r>
            <a:r>
              <a:rPr lang="it-IT" dirty="0" smtClean="0"/>
              <a:t>» </a:t>
            </a:r>
            <a:r>
              <a:rPr lang="it-IT" dirty="0" err="1" smtClean="0"/>
              <a:t>icca</a:t>
            </a:r>
            <a:r>
              <a:rPr lang="it-IT" dirty="0" smtClean="0"/>
              <a:t> e come </a:t>
            </a:r>
            <a:r>
              <a:rPr lang="it-IT" dirty="0" err="1" smtClean="0"/>
              <a:t>Number</a:t>
            </a:r>
            <a:r>
              <a:rPr lang="it-IT" baseline="0" dirty="0" smtClean="0"/>
              <a:t> il numero di immagini. Selezionate poi «Global matching» come metodo di allineamento delle immagini. Infine cliccate su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49</a:t>
            </a:fld>
            <a:endParaRPr lang="it-IT"/>
          </a:p>
        </p:txBody>
      </p:sp>
    </p:spTree>
    <p:extLst>
      <p:ext uri="{BB962C8B-B14F-4D97-AF65-F5344CB8AC3E}">
        <p14:creationId xmlns:p14="http://schemas.microsoft.com/office/powerpoint/2010/main" val="200308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questo</a:t>
            </a:r>
            <a:r>
              <a:rPr lang="it-IT" baseline="0" dirty="0" smtClean="0"/>
              <a:t> punto il PC comincerà ad allineare le immagini. Finito il processo di allineamento digitate, sempre nel terminale, load icca1 ovvero aprite la prima immagine calibrata a colori e allineata correttamente.</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50</a:t>
            </a:fld>
            <a:endParaRPr lang="it-IT"/>
          </a:p>
        </p:txBody>
      </p:sp>
    </p:spTree>
    <p:extLst>
      <p:ext uri="{BB962C8B-B14F-4D97-AF65-F5344CB8AC3E}">
        <p14:creationId xmlns:p14="http://schemas.microsoft.com/office/powerpoint/2010/main" val="541495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Andate quindi su «Processing» e cliccate su «</a:t>
            </a:r>
            <a:r>
              <a:rPr lang="it-IT" dirty="0" err="1" smtClean="0"/>
              <a:t>Add</a:t>
            </a:r>
            <a:r>
              <a:rPr lang="it-IT" dirty="0" smtClean="0"/>
              <a:t> a </a:t>
            </a:r>
            <a:r>
              <a:rPr lang="it-IT" dirty="0" err="1" smtClean="0"/>
              <a:t>sequence</a:t>
            </a:r>
            <a:r>
              <a:rPr lang="it-IT" dirty="0" smtClean="0"/>
              <a:t>…».</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51</a:t>
            </a:fld>
            <a:endParaRPr lang="it-IT"/>
          </a:p>
        </p:txBody>
      </p:sp>
    </p:spTree>
    <p:extLst>
      <p:ext uri="{BB962C8B-B14F-4D97-AF65-F5344CB8AC3E}">
        <p14:creationId xmlns:p14="http://schemas.microsoft.com/office/powerpoint/2010/main" val="3495451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Si aprirà una finestra</a:t>
            </a:r>
            <a:r>
              <a:rPr lang="it-IT" baseline="0" dirty="0" smtClean="0"/>
              <a:t> di dialogo. Inserite come «Input </a:t>
            </a:r>
            <a:r>
              <a:rPr lang="it-IT" baseline="0" dirty="0" err="1" smtClean="0"/>
              <a:t>generic</a:t>
            </a:r>
            <a:r>
              <a:rPr lang="it-IT" baseline="0" dirty="0" smtClean="0"/>
              <a:t> </a:t>
            </a:r>
            <a:r>
              <a:rPr lang="it-IT" baseline="0" dirty="0" err="1" smtClean="0"/>
              <a:t>name</a:t>
            </a:r>
            <a:r>
              <a:rPr lang="it-IT" baseline="0" dirty="0" smtClean="0"/>
              <a:t>» </a:t>
            </a:r>
            <a:r>
              <a:rPr lang="it-IT" baseline="0" dirty="0" err="1" smtClean="0"/>
              <a:t>icca</a:t>
            </a:r>
            <a:r>
              <a:rPr lang="it-IT" baseline="0" dirty="0" smtClean="0"/>
              <a:t>, spuntate «Normalize if overflow» e «Arithmetic» come metodo di somma. Infine cliccate su OK.</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52</a:t>
            </a:fld>
            <a:endParaRPr lang="it-IT"/>
          </a:p>
        </p:txBody>
      </p:sp>
    </p:spTree>
    <p:extLst>
      <p:ext uri="{BB962C8B-B14F-4D97-AF65-F5344CB8AC3E}">
        <p14:creationId xmlns:p14="http://schemas.microsoft.com/office/powerpoint/2010/main" val="17328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Osservate questa immagine. In bianco è indicato una parte del sensore. Ciascun quadratino è un pixel.</a:t>
            </a:r>
            <a:r>
              <a:rPr lang="it-IT" baseline="0" dirty="0" smtClean="0"/>
              <a:t> In questo caso si parla di BINNING 1x1 (BINX = 1, BINY = 1). Ogni raggio di luce che entra in ciascun pixel viene raccolto dalla camera CCD… è possibile però far lavorare due pixel insieme come fossero uno solo…</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7</a:t>
            </a:fld>
            <a:endParaRPr lang="it-IT"/>
          </a:p>
        </p:txBody>
      </p:sp>
    </p:spTree>
    <p:extLst>
      <p:ext uri="{BB962C8B-B14F-4D97-AF65-F5344CB8AC3E}">
        <p14:creationId xmlns:p14="http://schemas.microsoft.com/office/powerpoint/2010/main" val="2533055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computer vi sommerà le</a:t>
            </a:r>
            <a:r>
              <a:rPr lang="it-IT" baseline="0" dirty="0" smtClean="0"/>
              <a:t> immagini calibrate, a colori ed allineate ottenendo il risultato finale. Finito il processo di calcolo, digitate al terminale save somma, per salvare l’immagine finale. </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53</a:t>
            </a:fld>
            <a:endParaRPr lang="it-IT"/>
          </a:p>
        </p:txBody>
      </p:sp>
    </p:spTree>
    <p:extLst>
      <p:ext uri="{BB962C8B-B14F-4D97-AF65-F5344CB8AC3E}">
        <p14:creationId xmlns:p14="http://schemas.microsoft.com/office/powerpoint/2010/main" val="3076009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 questo</a:t>
            </a:r>
            <a:r>
              <a:rPr lang="it-IT" baseline="0" dirty="0" smtClean="0"/>
              <a:t> punto giocate con le soglie («</a:t>
            </a:r>
            <a:r>
              <a:rPr lang="it-IT" baseline="0" dirty="0" err="1" smtClean="0"/>
              <a:t>Threshold</a:t>
            </a:r>
            <a:r>
              <a:rPr lang="it-IT" baseline="0" dirty="0" smtClean="0"/>
              <a:t>») ed il «</a:t>
            </a:r>
            <a:r>
              <a:rPr lang="it-IT" baseline="0" dirty="0" err="1" smtClean="0"/>
              <a:t>Dynamic</a:t>
            </a:r>
            <a:r>
              <a:rPr lang="it-IT" baseline="0" dirty="0" smtClean="0"/>
              <a:t> stretching» per ottenere il miglior risultato pretrattato (ovvero prima di darlo in pasto a programmi di elaborazione delle immagini quali Photoshop).</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54</a:t>
            </a:fld>
            <a:endParaRPr lang="it-IT"/>
          </a:p>
        </p:txBody>
      </p:sp>
    </p:spTree>
    <p:extLst>
      <p:ext uri="{BB962C8B-B14F-4D97-AF65-F5344CB8AC3E}">
        <p14:creationId xmlns:p14="http://schemas.microsoft.com/office/powerpoint/2010/main" val="3631249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Fatte le opportune modifiche</a:t>
            </a:r>
            <a:r>
              <a:rPr lang="it-IT" baseline="0" dirty="0" smtClean="0"/>
              <a:t> in IRIS, si salvi l’immagine finale in JPEG digitando su terminale </a:t>
            </a:r>
            <a:r>
              <a:rPr lang="it-IT" b="1" baseline="0" dirty="0" smtClean="0"/>
              <a:t>&gt;</a:t>
            </a:r>
            <a:r>
              <a:rPr lang="it-IT" baseline="0" dirty="0" smtClean="0"/>
              <a:t> </a:t>
            </a:r>
            <a:r>
              <a:rPr lang="it-IT" b="1" baseline="0" dirty="0" smtClean="0"/>
              <a:t>savejpg somma 1 </a:t>
            </a:r>
            <a:r>
              <a:rPr lang="it-IT" b="0" baseline="0" dirty="0" smtClean="0"/>
              <a:t>come sempre seguito da invio.</a:t>
            </a:r>
            <a:endParaRPr lang="it-IT" b="1"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55</a:t>
            </a:fld>
            <a:endParaRPr lang="it-IT"/>
          </a:p>
        </p:txBody>
      </p:sp>
    </p:spTree>
    <p:extLst>
      <p:ext uri="{BB962C8B-B14F-4D97-AF65-F5344CB8AC3E}">
        <p14:creationId xmlns:p14="http://schemas.microsoft.com/office/powerpoint/2010/main" val="40031943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Importate l’immagine JPG in Photoshop per</a:t>
            </a:r>
            <a:r>
              <a:rPr lang="it-IT" baseline="0" dirty="0" smtClean="0"/>
              <a:t> apportare le modifiche finali.</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56</a:t>
            </a:fld>
            <a:endParaRPr lang="it-IT"/>
          </a:p>
        </p:txBody>
      </p:sp>
    </p:spTree>
    <p:extLst>
      <p:ext uri="{BB962C8B-B14F-4D97-AF65-F5344CB8AC3E}">
        <p14:creationId xmlns:p14="http://schemas.microsoft.com/office/powerpoint/2010/main" val="4007332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Ed</a:t>
            </a:r>
            <a:r>
              <a:rPr lang="it-IT" baseline="0" dirty="0" smtClean="0"/>
              <a:t> ecco il risultato finale! Buon lavoro… con la vostra ATIK 314L+ color!!!</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57</a:t>
            </a:fld>
            <a:endParaRPr lang="it-IT"/>
          </a:p>
        </p:txBody>
      </p:sp>
    </p:spTree>
    <p:extLst>
      <p:ext uri="{BB962C8B-B14F-4D97-AF65-F5344CB8AC3E}">
        <p14:creationId xmlns:p14="http://schemas.microsoft.com/office/powerpoint/2010/main" val="173722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questo caso si</a:t>
            </a:r>
            <a:r>
              <a:rPr lang="it-IT" baseline="0" dirty="0" smtClean="0"/>
              <a:t> parla di BINNING 2 x 1 (BINX = 2, BINY = 1). La luce che prima entrava in due pixel ora ne entra in uno solo più grande: Questo vuol dire che ciascun pixel diventa DUE VOLTE PIU’ LUMINOSO a scapito di una diminuzione della qualità dell’immagine.</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8</a:t>
            </a:fld>
            <a:endParaRPr lang="it-IT"/>
          </a:p>
        </p:txBody>
      </p:sp>
    </p:spTree>
    <p:extLst>
      <p:ext uri="{BB962C8B-B14F-4D97-AF65-F5344CB8AC3E}">
        <p14:creationId xmlns:p14="http://schemas.microsoft.com/office/powerpoint/2010/main" val="253305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stessa cosa può</a:t>
            </a:r>
            <a:r>
              <a:rPr lang="it-IT" baseline="0" dirty="0" smtClean="0"/>
              <a:t> essere ripetuta trasformando quattro pixel in un solo super-pixel. Si parla di BINNING 2x2 (BINX = 2, BINY = 2). La sensibilità aumenta di un fattore 4. </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9</a:t>
            </a:fld>
            <a:endParaRPr lang="it-IT"/>
          </a:p>
        </p:txBody>
      </p:sp>
    </p:spTree>
    <p:extLst>
      <p:ext uri="{BB962C8B-B14F-4D97-AF65-F5344CB8AC3E}">
        <p14:creationId xmlns:p14="http://schemas.microsoft.com/office/powerpoint/2010/main" val="2533055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Consigliamo quindi di</a:t>
            </a:r>
            <a:r>
              <a:rPr lang="it-IT" baseline="0" dirty="0" smtClean="0"/>
              <a:t> selezionare il </a:t>
            </a:r>
            <a:r>
              <a:rPr lang="it-IT" baseline="0" dirty="0" err="1" smtClean="0"/>
              <a:t>BinX</a:t>
            </a:r>
            <a:r>
              <a:rPr lang="it-IT" baseline="0" dirty="0" smtClean="0"/>
              <a:t> = 1 e </a:t>
            </a:r>
            <a:r>
              <a:rPr lang="it-IT" baseline="0" dirty="0" err="1" smtClean="0"/>
              <a:t>BinY</a:t>
            </a:r>
            <a:r>
              <a:rPr lang="it-IT" baseline="0" dirty="0" smtClean="0"/>
              <a:t> = 1 (o = X … è la stessa cosa) per le immagini finali dell’oggetto. Per delle prove è invece consigliato usare un </a:t>
            </a:r>
            <a:r>
              <a:rPr lang="it-IT" baseline="0" dirty="0" err="1" smtClean="0"/>
              <a:t>binning</a:t>
            </a:r>
            <a:r>
              <a:rPr lang="it-IT" baseline="0" dirty="0" smtClean="0"/>
              <a:t> 2x2 o 3x3. </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10</a:t>
            </a:fld>
            <a:endParaRPr lang="it-IT"/>
          </a:p>
        </p:txBody>
      </p:sp>
    </p:spTree>
    <p:extLst>
      <p:ext uri="{BB962C8B-B14F-4D97-AF65-F5344CB8AC3E}">
        <p14:creationId xmlns:p14="http://schemas.microsoft.com/office/powerpoint/2010/main" val="18518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Cliccare su Full Frame per selezionare l’utilizzo di tutto il sensore. Spuntare</a:t>
            </a:r>
            <a:r>
              <a:rPr lang="it-IT" baseline="0" dirty="0" smtClean="0"/>
              <a:t> anche l’opzione FIFO.</a:t>
            </a:r>
            <a:endParaRPr lang="it-IT" dirty="0"/>
          </a:p>
        </p:txBody>
      </p:sp>
      <p:sp>
        <p:nvSpPr>
          <p:cNvPr id="4" name="Segnaposto numero diapositiva 3"/>
          <p:cNvSpPr>
            <a:spLocks noGrp="1"/>
          </p:cNvSpPr>
          <p:nvPr>
            <p:ph type="sldNum" sz="quarter" idx="10"/>
          </p:nvPr>
        </p:nvSpPr>
        <p:spPr/>
        <p:txBody>
          <a:bodyPr/>
          <a:lstStyle/>
          <a:p>
            <a:fld id="{2D47CB73-CA77-485E-A9B0-811A6FA97CDC}" type="slidenum">
              <a:rPr lang="it-IT" smtClean="0"/>
              <a:t>11</a:t>
            </a:fld>
            <a:endParaRPr lang="it-IT"/>
          </a:p>
        </p:txBody>
      </p:sp>
    </p:spTree>
    <p:extLst>
      <p:ext uri="{BB962C8B-B14F-4D97-AF65-F5344CB8AC3E}">
        <p14:creationId xmlns:p14="http://schemas.microsoft.com/office/powerpoint/2010/main" val="185185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AD038B8-6893-4C4E-9466-E2A25069C887}" type="datetimeFigureOut">
              <a:rPr lang="it-IT" smtClean="0"/>
              <a:t>15/07/2012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19275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AD038B8-6893-4C4E-9466-E2A25069C887}" type="datetimeFigureOut">
              <a:rPr lang="it-IT" smtClean="0"/>
              <a:t>15/07/2012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2828897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AD038B8-6893-4C4E-9466-E2A25069C887}" type="datetimeFigureOut">
              <a:rPr lang="it-IT" smtClean="0"/>
              <a:t>15/07/2012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381770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AD038B8-6893-4C4E-9466-E2A25069C887}" type="datetimeFigureOut">
              <a:rPr lang="it-IT" smtClean="0"/>
              <a:t>15/07/2012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379204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AD038B8-6893-4C4E-9466-E2A25069C887}" type="datetimeFigureOut">
              <a:rPr lang="it-IT" smtClean="0"/>
              <a:t>15/07/2012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7509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AD038B8-6893-4C4E-9466-E2A25069C887}" type="datetimeFigureOut">
              <a:rPr lang="it-IT" smtClean="0"/>
              <a:t>15/07/2012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293772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AD038B8-6893-4C4E-9466-E2A25069C887}" type="datetimeFigureOut">
              <a:rPr lang="it-IT" smtClean="0"/>
              <a:t>15/07/2012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232924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AD038B8-6893-4C4E-9466-E2A25069C887}" type="datetimeFigureOut">
              <a:rPr lang="it-IT" smtClean="0"/>
              <a:t>15/07/2012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176971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AD038B8-6893-4C4E-9466-E2A25069C887}" type="datetimeFigureOut">
              <a:rPr lang="it-IT" smtClean="0"/>
              <a:t>15/07/2012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87228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AD038B8-6893-4C4E-9466-E2A25069C887}" type="datetimeFigureOut">
              <a:rPr lang="it-IT" smtClean="0"/>
              <a:t>15/07/2012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1479014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AD038B8-6893-4C4E-9466-E2A25069C887}" type="datetimeFigureOut">
              <a:rPr lang="it-IT" smtClean="0"/>
              <a:t>15/07/2012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464DFE5-8FB5-43C8-B066-EC5005C5997E}" type="slidenum">
              <a:rPr lang="it-IT" smtClean="0"/>
              <a:t>‹N›</a:t>
            </a:fld>
            <a:endParaRPr lang="it-IT"/>
          </a:p>
        </p:txBody>
      </p:sp>
    </p:spTree>
    <p:extLst>
      <p:ext uri="{BB962C8B-B14F-4D97-AF65-F5344CB8AC3E}">
        <p14:creationId xmlns:p14="http://schemas.microsoft.com/office/powerpoint/2010/main" val="2349292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038B8-6893-4C4E-9466-E2A25069C887}" type="datetimeFigureOut">
              <a:rPr lang="it-IT" smtClean="0"/>
              <a:t>15/07/2012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4DFE5-8FB5-43C8-B066-EC5005C5997E}" type="slidenum">
              <a:rPr lang="it-IT" smtClean="0"/>
              <a:t>‹N›</a:t>
            </a:fld>
            <a:endParaRPr lang="it-IT"/>
          </a:p>
        </p:txBody>
      </p:sp>
    </p:spTree>
    <p:extLst>
      <p:ext uri="{BB962C8B-B14F-4D97-AF65-F5344CB8AC3E}">
        <p14:creationId xmlns:p14="http://schemas.microsoft.com/office/powerpoint/2010/main" val="74378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6402814"/>
            <a:ext cx="9144000" cy="4551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3261091" cy="810701"/>
          </a:xfrm>
          <a:prstGeom prst="rect">
            <a:avLst/>
          </a:prstGeom>
        </p:spPr>
      </p:pic>
      <p:cxnSp>
        <p:nvCxnSpPr>
          <p:cNvPr id="6" name="Connettore 1 5"/>
          <p:cNvCxnSpPr/>
          <p:nvPr/>
        </p:nvCxnSpPr>
        <p:spPr>
          <a:xfrm>
            <a:off x="3368595" y="692696"/>
            <a:ext cx="54518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323528" y="1124744"/>
            <a:ext cx="8424936" cy="3724096"/>
          </a:xfrm>
          <a:prstGeom prst="rect">
            <a:avLst/>
          </a:prstGeom>
          <a:noFill/>
        </p:spPr>
        <p:txBody>
          <a:bodyPr wrap="square" rtlCol="0">
            <a:spAutoFit/>
          </a:bodyPr>
          <a:lstStyle/>
          <a:p>
            <a:pPr algn="ctr"/>
            <a:r>
              <a:rPr lang="it-IT" sz="8000" b="1" dirty="0" smtClean="0">
                <a:solidFill>
                  <a:srgbClr val="FFC000"/>
                </a:solidFill>
              </a:rPr>
              <a:t>ATIK 314L+</a:t>
            </a:r>
            <a:r>
              <a:rPr lang="it-IT" sz="8000" dirty="0" smtClean="0">
                <a:solidFill>
                  <a:schemeClr val="bg1"/>
                </a:solidFill>
              </a:rPr>
              <a:t> </a:t>
            </a:r>
          </a:p>
          <a:p>
            <a:pPr algn="ctr"/>
            <a:r>
              <a:rPr lang="it-IT" sz="4000" dirty="0" smtClean="0">
                <a:solidFill>
                  <a:srgbClr val="FFC000"/>
                </a:solidFill>
              </a:rPr>
              <a:t>COLOR</a:t>
            </a:r>
          </a:p>
          <a:p>
            <a:pPr algn="ctr"/>
            <a:r>
              <a:rPr lang="it-IT" sz="4400" dirty="0" smtClean="0">
                <a:solidFill>
                  <a:schemeClr val="bg1">
                    <a:lumMod val="65000"/>
                  </a:schemeClr>
                </a:solidFill>
              </a:rPr>
              <a:t>Guida all’utilizzo e all’elaborazione delle immagini con IRIS</a:t>
            </a:r>
          </a:p>
          <a:p>
            <a:pPr algn="ctr"/>
            <a:r>
              <a:rPr lang="it-IT" sz="2400" dirty="0" smtClean="0">
                <a:solidFill>
                  <a:schemeClr val="bg1"/>
                </a:solidFill>
              </a:rPr>
              <a:t>v. 1.0 (14/07/2012)</a:t>
            </a:r>
            <a:endParaRPr lang="it-IT" sz="2400" dirty="0">
              <a:solidFill>
                <a:schemeClr val="bg1"/>
              </a:solidFill>
            </a:endParaRPr>
          </a:p>
        </p:txBody>
      </p:sp>
      <p:sp>
        <p:nvSpPr>
          <p:cNvPr id="8" name="CasellaDiTesto 7"/>
          <p:cNvSpPr txBox="1"/>
          <p:nvPr/>
        </p:nvSpPr>
        <p:spPr>
          <a:xfrm>
            <a:off x="107504" y="6474822"/>
            <a:ext cx="8928992" cy="338554"/>
          </a:xfrm>
          <a:prstGeom prst="rect">
            <a:avLst/>
          </a:prstGeom>
          <a:noFill/>
        </p:spPr>
        <p:txBody>
          <a:bodyPr wrap="square" rtlCol="0">
            <a:spAutoFit/>
          </a:bodyPr>
          <a:lstStyle/>
          <a:p>
            <a:pPr algn="ctr"/>
            <a:r>
              <a:rPr lang="it-IT" sz="1600" dirty="0" smtClean="0"/>
              <a:t>La diffusione del documento è libera e gratuita previa autorizzazione dell’autore (ASTROtrezzi.it)</a:t>
            </a:r>
            <a:endParaRPr lang="it-IT" sz="1600" dirty="0"/>
          </a:p>
        </p:txBody>
      </p:sp>
    </p:spTree>
    <p:extLst>
      <p:ext uri="{BB962C8B-B14F-4D97-AF65-F5344CB8AC3E}">
        <p14:creationId xmlns:p14="http://schemas.microsoft.com/office/powerpoint/2010/main" val="434853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cxnSp>
        <p:nvCxnSpPr>
          <p:cNvPr id="13" name="Connettore 2 12"/>
          <p:cNvCxnSpPr/>
          <p:nvPr/>
        </p:nvCxnSpPr>
        <p:spPr>
          <a:xfrm flipV="1">
            <a:off x="4067944" y="2538466"/>
            <a:ext cx="1344232" cy="16874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2771800" y="2076801"/>
            <a:ext cx="1368152" cy="923330"/>
          </a:xfrm>
          <a:prstGeom prst="rect">
            <a:avLst/>
          </a:prstGeom>
          <a:noFill/>
        </p:spPr>
        <p:txBody>
          <a:bodyPr wrap="square" rtlCol="0">
            <a:spAutoFit/>
          </a:bodyPr>
          <a:lstStyle/>
          <a:p>
            <a:r>
              <a:rPr lang="it-IT" dirty="0" smtClean="0">
                <a:solidFill>
                  <a:srgbClr val="FF0000"/>
                </a:solidFill>
              </a:rPr>
              <a:t>Selezionate il binnaggio da qui</a:t>
            </a:r>
            <a:endParaRPr lang="it-IT" dirty="0">
              <a:solidFill>
                <a:srgbClr val="FF0000"/>
              </a:solidFill>
            </a:endParaRPr>
          </a:p>
        </p:txBody>
      </p:sp>
      <p:cxnSp>
        <p:nvCxnSpPr>
          <p:cNvPr id="20" name="Connettore 2 19"/>
          <p:cNvCxnSpPr/>
          <p:nvPr/>
        </p:nvCxnSpPr>
        <p:spPr>
          <a:xfrm flipV="1">
            <a:off x="4067944" y="2622840"/>
            <a:ext cx="2232248" cy="8437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257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
        <p:nvSpPr>
          <p:cNvPr id="23" name="CasellaDiTesto 22"/>
          <p:cNvSpPr txBox="1"/>
          <p:nvPr/>
        </p:nvSpPr>
        <p:spPr>
          <a:xfrm>
            <a:off x="2915816" y="2483604"/>
            <a:ext cx="1368152" cy="369332"/>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cxnSp>
        <p:nvCxnSpPr>
          <p:cNvPr id="20" name="Connettore 2 19"/>
          <p:cNvCxnSpPr/>
          <p:nvPr/>
        </p:nvCxnSpPr>
        <p:spPr>
          <a:xfrm>
            <a:off x="4211960" y="2718212"/>
            <a:ext cx="1296144" cy="61523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V="1">
            <a:off x="4427984" y="3324155"/>
            <a:ext cx="1784212" cy="104094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3203848" y="4355812"/>
            <a:ext cx="1368152" cy="369332"/>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spTree>
    <p:extLst>
      <p:ext uri="{BB962C8B-B14F-4D97-AF65-F5344CB8AC3E}">
        <p14:creationId xmlns:p14="http://schemas.microsoft.com/office/powerpoint/2010/main" val="3182928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
        <p:nvSpPr>
          <p:cNvPr id="23" name="CasellaDiTesto 22"/>
          <p:cNvSpPr txBox="1"/>
          <p:nvPr/>
        </p:nvSpPr>
        <p:spPr>
          <a:xfrm>
            <a:off x="2987824" y="2455728"/>
            <a:ext cx="1368152" cy="1477328"/>
          </a:xfrm>
          <a:prstGeom prst="rect">
            <a:avLst/>
          </a:prstGeom>
          <a:noFill/>
        </p:spPr>
        <p:txBody>
          <a:bodyPr wrap="square" rtlCol="0">
            <a:spAutoFit/>
          </a:bodyPr>
          <a:lstStyle/>
          <a:p>
            <a:r>
              <a:rPr lang="it-IT" dirty="0" smtClean="0">
                <a:solidFill>
                  <a:srgbClr val="FF0000"/>
                </a:solidFill>
              </a:rPr>
              <a:t>Selezionare il tempo di esposizione espresso in secondi</a:t>
            </a:r>
            <a:endParaRPr lang="it-IT" dirty="0">
              <a:solidFill>
                <a:srgbClr val="FF0000"/>
              </a:solidFill>
            </a:endParaRPr>
          </a:p>
        </p:txBody>
      </p:sp>
      <p:cxnSp>
        <p:nvCxnSpPr>
          <p:cNvPr id="20" name="Connettore 2 19"/>
          <p:cNvCxnSpPr/>
          <p:nvPr/>
        </p:nvCxnSpPr>
        <p:spPr>
          <a:xfrm flipV="1">
            <a:off x="4283968" y="2028011"/>
            <a:ext cx="1070956" cy="45559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004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
        <p:nvSpPr>
          <p:cNvPr id="23" name="CasellaDiTesto 22"/>
          <p:cNvSpPr txBox="1"/>
          <p:nvPr/>
        </p:nvSpPr>
        <p:spPr>
          <a:xfrm>
            <a:off x="755576" y="2924944"/>
            <a:ext cx="1368152" cy="369332"/>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cxnSp>
        <p:nvCxnSpPr>
          <p:cNvPr id="20" name="Connettore 2 19"/>
          <p:cNvCxnSpPr/>
          <p:nvPr/>
        </p:nvCxnSpPr>
        <p:spPr>
          <a:xfrm flipV="1">
            <a:off x="1763688" y="1572419"/>
            <a:ext cx="1430996" cy="120850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059832" y="1196752"/>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54789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
        <p:nvSpPr>
          <p:cNvPr id="23" name="CasellaDiTesto 22"/>
          <p:cNvSpPr txBox="1"/>
          <p:nvPr/>
        </p:nvSpPr>
        <p:spPr>
          <a:xfrm>
            <a:off x="2843808" y="1907540"/>
            <a:ext cx="1368152" cy="369332"/>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cxnSp>
        <p:nvCxnSpPr>
          <p:cNvPr id="20" name="Connettore 2 19"/>
          <p:cNvCxnSpPr/>
          <p:nvPr/>
        </p:nvCxnSpPr>
        <p:spPr>
          <a:xfrm>
            <a:off x="4211960" y="2176673"/>
            <a:ext cx="3096344" cy="7822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7308304" y="1996653"/>
            <a:ext cx="158417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p:nvPr/>
        </p:nvCxnSpPr>
        <p:spPr>
          <a:xfrm flipV="1">
            <a:off x="4427984" y="3038711"/>
            <a:ext cx="3672408" cy="125438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3131840" y="4211796"/>
            <a:ext cx="1368152" cy="369332"/>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spTree>
    <p:extLst>
      <p:ext uri="{BB962C8B-B14F-4D97-AF65-F5344CB8AC3E}">
        <p14:creationId xmlns:p14="http://schemas.microsoft.com/office/powerpoint/2010/main" val="117765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
        <p:nvSpPr>
          <p:cNvPr id="23" name="CasellaDiTesto 22"/>
          <p:cNvSpPr txBox="1"/>
          <p:nvPr/>
        </p:nvSpPr>
        <p:spPr>
          <a:xfrm>
            <a:off x="2843808" y="1792507"/>
            <a:ext cx="1368152" cy="369332"/>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cxnSp>
        <p:nvCxnSpPr>
          <p:cNvPr id="20" name="Connettore 2 19"/>
          <p:cNvCxnSpPr/>
          <p:nvPr/>
        </p:nvCxnSpPr>
        <p:spPr>
          <a:xfrm>
            <a:off x="4211960" y="1977173"/>
            <a:ext cx="3096344" cy="7822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7308304" y="2567796"/>
            <a:ext cx="1584176" cy="285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3137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
        <p:nvSpPr>
          <p:cNvPr id="23" name="CasellaDiTesto 22"/>
          <p:cNvSpPr txBox="1"/>
          <p:nvPr/>
        </p:nvSpPr>
        <p:spPr>
          <a:xfrm>
            <a:off x="683568" y="1772816"/>
            <a:ext cx="1728192" cy="1754326"/>
          </a:xfrm>
          <a:prstGeom prst="rect">
            <a:avLst/>
          </a:prstGeom>
          <a:noFill/>
        </p:spPr>
        <p:txBody>
          <a:bodyPr wrap="square" rtlCol="0">
            <a:spAutoFit/>
          </a:bodyPr>
          <a:lstStyle/>
          <a:p>
            <a:r>
              <a:rPr lang="it-IT" dirty="0" smtClean="0">
                <a:solidFill>
                  <a:srgbClr val="FF0000"/>
                </a:solidFill>
              </a:rPr>
              <a:t>Indicare la directory dove verranno salvate le immagini. Indicare  anche il nome dei file</a:t>
            </a:r>
            <a:endParaRPr lang="it-IT" dirty="0">
              <a:solidFill>
                <a:srgbClr val="FF0000"/>
              </a:solidFill>
            </a:endParaRPr>
          </a:p>
        </p:txBody>
      </p:sp>
      <p:cxnSp>
        <p:nvCxnSpPr>
          <p:cNvPr id="20" name="Connettore 2 19"/>
          <p:cNvCxnSpPr/>
          <p:nvPr/>
        </p:nvCxnSpPr>
        <p:spPr>
          <a:xfrm>
            <a:off x="2339752" y="2958919"/>
            <a:ext cx="3096344" cy="7822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4572000" y="4312799"/>
            <a:ext cx="1224136" cy="3403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771800" y="3861048"/>
            <a:ext cx="1728192" cy="1200329"/>
          </a:xfrm>
          <a:prstGeom prst="rect">
            <a:avLst/>
          </a:prstGeom>
          <a:noFill/>
        </p:spPr>
        <p:txBody>
          <a:bodyPr wrap="square" rtlCol="0">
            <a:spAutoFit/>
          </a:bodyPr>
          <a:lstStyle/>
          <a:p>
            <a:r>
              <a:rPr lang="it-IT" dirty="0" smtClean="0">
                <a:solidFill>
                  <a:srgbClr val="FF0000"/>
                </a:solidFill>
              </a:rPr>
              <a:t>Indicare il numero di partenza della sequenza</a:t>
            </a:r>
            <a:endParaRPr lang="it-IT" dirty="0">
              <a:solidFill>
                <a:srgbClr val="FF0000"/>
              </a:solidFill>
            </a:endParaRPr>
          </a:p>
        </p:txBody>
      </p:sp>
    </p:spTree>
    <p:extLst>
      <p:ext uri="{BB962C8B-B14F-4D97-AF65-F5344CB8AC3E}">
        <p14:creationId xmlns:p14="http://schemas.microsoft.com/office/powerpoint/2010/main" val="619359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
        <p:nvSpPr>
          <p:cNvPr id="23" name="CasellaDiTesto 22"/>
          <p:cNvSpPr txBox="1"/>
          <p:nvPr/>
        </p:nvSpPr>
        <p:spPr>
          <a:xfrm>
            <a:off x="1331640" y="2411596"/>
            <a:ext cx="1728192" cy="369332"/>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cxnSp>
        <p:nvCxnSpPr>
          <p:cNvPr id="20" name="Connettore 2 19"/>
          <p:cNvCxnSpPr/>
          <p:nvPr/>
        </p:nvCxnSpPr>
        <p:spPr>
          <a:xfrm flipV="1">
            <a:off x="2627784" y="1628800"/>
            <a:ext cx="936104" cy="86409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4211960" y="3570996"/>
            <a:ext cx="1224136" cy="3403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059832" y="3657798"/>
            <a:ext cx="1584176" cy="923330"/>
          </a:xfrm>
          <a:prstGeom prst="rect">
            <a:avLst/>
          </a:prstGeom>
          <a:noFill/>
        </p:spPr>
        <p:txBody>
          <a:bodyPr wrap="square" rtlCol="0">
            <a:spAutoFit/>
          </a:bodyPr>
          <a:lstStyle/>
          <a:p>
            <a:r>
              <a:rPr lang="it-IT" dirty="0" smtClean="0">
                <a:solidFill>
                  <a:srgbClr val="FF0000"/>
                </a:solidFill>
              </a:rPr>
              <a:t>Spuntare «Autosave Images»</a:t>
            </a:r>
            <a:endParaRPr lang="it-IT" dirty="0">
              <a:solidFill>
                <a:srgbClr val="FF0000"/>
              </a:solidFill>
            </a:endParaRPr>
          </a:p>
        </p:txBody>
      </p:sp>
      <p:sp>
        <p:nvSpPr>
          <p:cNvPr id="10" name="Rettangolo 9"/>
          <p:cNvSpPr/>
          <p:nvPr/>
        </p:nvSpPr>
        <p:spPr>
          <a:xfrm>
            <a:off x="3419872" y="1196752"/>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1576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cxnSp>
        <p:nvCxnSpPr>
          <p:cNvPr id="7" name="Connettore 2 6"/>
          <p:cNvCxnSpPr/>
          <p:nvPr/>
        </p:nvCxnSpPr>
        <p:spPr>
          <a:xfrm flipV="1">
            <a:off x="6084168" y="4797152"/>
            <a:ext cx="1224136" cy="3403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4788024" y="4931876"/>
            <a:ext cx="1584176" cy="369332"/>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spTree>
    <p:extLst>
      <p:ext uri="{BB962C8B-B14F-4D97-AF65-F5344CB8AC3E}">
        <p14:creationId xmlns:p14="http://schemas.microsoft.com/office/powerpoint/2010/main" val="3215214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6402814"/>
            <a:ext cx="9144000" cy="4551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3261091" cy="810701"/>
          </a:xfrm>
          <a:prstGeom prst="rect">
            <a:avLst/>
          </a:prstGeom>
        </p:spPr>
      </p:pic>
      <p:cxnSp>
        <p:nvCxnSpPr>
          <p:cNvPr id="6" name="Connettore 1 5"/>
          <p:cNvCxnSpPr/>
          <p:nvPr/>
        </p:nvCxnSpPr>
        <p:spPr>
          <a:xfrm>
            <a:off x="3368595" y="692696"/>
            <a:ext cx="54518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323528" y="1124744"/>
            <a:ext cx="8424936" cy="3631763"/>
          </a:xfrm>
          <a:prstGeom prst="rect">
            <a:avLst/>
          </a:prstGeom>
          <a:noFill/>
        </p:spPr>
        <p:txBody>
          <a:bodyPr wrap="square" rtlCol="0">
            <a:spAutoFit/>
          </a:bodyPr>
          <a:lstStyle/>
          <a:p>
            <a:pPr algn="ctr"/>
            <a:r>
              <a:rPr lang="it-IT" sz="6600" dirty="0" smtClean="0">
                <a:solidFill>
                  <a:schemeClr val="bg1">
                    <a:lumMod val="65000"/>
                  </a:schemeClr>
                </a:solidFill>
              </a:rPr>
              <a:t>Capitolo II</a:t>
            </a:r>
            <a:endParaRPr lang="it-IT" sz="6600" b="1" dirty="0" smtClean="0">
              <a:solidFill>
                <a:srgbClr val="FFC000"/>
              </a:solidFill>
            </a:endParaRPr>
          </a:p>
          <a:p>
            <a:pPr algn="ctr"/>
            <a:r>
              <a:rPr lang="it-IT" sz="8000" b="1" dirty="0" smtClean="0">
                <a:solidFill>
                  <a:srgbClr val="FFC000"/>
                </a:solidFill>
              </a:rPr>
              <a:t>ATIK 314L+</a:t>
            </a:r>
            <a:r>
              <a:rPr lang="it-IT" sz="8000" dirty="0" smtClean="0">
                <a:solidFill>
                  <a:schemeClr val="bg1"/>
                </a:solidFill>
              </a:rPr>
              <a:t> </a:t>
            </a:r>
          </a:p>
          <a:p>
            <a:pPr algn="ctr"/>
            <a:r>
              <a:rPr lang="it-IT" sz="4000" dirty="0" smtClean="0">
                <a:solidFill>
                  <a:srgbClr val="FFC000"/>
                </a:solidFill>
              </a:rPr>
              <a:t>ELABORAZIONE DELLE IMMAGINI</a:t>
            </a:r>
          </a:p>
          <a:p>
            <a:pPr algn="ctr"/>
            <a:r>
              <a:rPr lang="it-IT" sz="4400" dirty="0" smtClean="0">
                <a:solidFill>
                  <a:schemeClr val="bg1">
                    <a:lumMod val="65000"/>
                  </a:schemeClr>
                </a:solidFill>
              </a:rPr>
              <a:t>Guida all’utilizzo di IRIS</a:t>
            </a:r>
          </a:p>
        </p:txBody>
      </p:sp>
      <p:sp>
        <p:nvSpPr>
          <p:cNvPr id="8" name="CasellaDiTesto 7"/>
          <p:cNvSpPr txBox="1"/>
          <p:nvPr/>
        </p:nvSpPr>
        <p:spPr>
          <a:xfrm>
            <a:off x="107504" y="6474822"/>
            <a:ext cx="8928992" cy="338554"/>
          </a:xfrm>
          <a:prstGeom prst="rect">
            <a:avLst/>
          </a:prstGeom>
          <a:noFill/>
        </p:spPr>
        <p:txBody>
          <a:bodyPr wrap="square" rtlCol="0">
            <a:spAutoFit/>
          </a:bodyPr>
          <a:lstStyle/>
          <a:p>
            <a:pPr algn="ctr"/>
            <a:r>
              <a:rPr lang="it-IT" sz="1600" dirty="0" smtClean="0"/>
              <a:t>La diffusione del documento è libera e gratuita previa autorizzazione dell’autore (ASTROtrezzi.it)</a:t>
            </a:r>
            <a:endParaRPr lang="it-IT" sz="1600" dirty="0"/>
          </a:p>
        </p:txBody>
      </p:sp>
    </p:spTree>
    <p:extLst>
      <p:ext uri="{BB962C8B-B14F-4D97-AF65-F5344CB8AC3E}">
        <p14:creationId xmlns:p14="http://schemas.microsoft.com/office/powerpoint/2010/main" val="4087315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6402814"/>
            <a:ext cx="9144000" cy="4551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6632"/>
            <a:ext cx="3261091" cy="810701"/>
          </a:xfrm>
          <a:prstGeom prst="rect">
            <a:avLst/>
          </a:prstGeom>
        </p:spPr>
      </p:pic>
      <p:cxnSp>
        <p:nvCxnSpPr>
          <p:cNvPr id="6" name="Connettore 1 5"/>
          <p:cNvCxnSpPr/>
          <p:nvPr/>
        </p:nvCxnSpPr>
        <p:spPr>
          <a:xfrm>
            <a:off x="3368595" y="692696"/>
            <a:ext cx="54518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107504" y="6474822"/>
            <a:ext cx="8928992" cy="338554"/>
          </a:xfrm>
          <a:prstGeom prst="rect">
            <a:avLst/>
          </a:prstGeom>
          <a:noFill/>
        </p:spPr>
        <p:txBody>
          <a:bodyPr wrap="square" rtlCol="0">
            <a:spAutoFit/>
          </a:bodyPr>
          <a:lstStyle/>
          <a:p>
            <a:pPr algn="ctr"/>
            <a:r>
              <a:rPr lang="it-IT" sz="1600" dirty="0" smtClean="0"/>
              <a:t>La diffusione del documento è libera e gratuita previa autorizzazione dell’autore (ASTROtrezzi.it)</a:t>
            </a:r>
            <a:endParaRPr lang="it-IT" sz="1600" dirty="0"/>
          </a:p>
        </p:txBody>
      </p:sp>
      <p:sp>
        <p:nvSpPr>
          <p:cNvPr id="2" name="CasellaDiTesto 1"/>
          <p:cNvSpPr txBox="1"/>
          <p:nvPr/>
        </p:nvSpPr>
        <p:spPr>
          <a:xfrm>
            <a:off x="107504" y="1417965"/>
            <a:ext cx="8928992" cy="2308324"/>
          </a:xfrm>
          <a:prstGeom prst="rect">
            <a:avLst/>
          </a:prstGeom>
          <a:noFill/>
        </p:spPr>
        <p:txBody>
          <a:bodyPr wrap="square" rtlCol="0">
            <a:spAutoFit/>
          </a:bodyPr>
          <a:lstStyle/>
          <a:p>
            <a:pPr marL="285750" indent="-285750">
              <a:buFont typeface="Arial" pitchFamily="34" charset="0"/>
              <a:buChar char="•"/>
            </a:pPr>
            <a:r>
              <a:rPr lang="it-IT" sz="3600" dirty="0" smtClean="0">
                <a:solidFill>
                  <a:schemeClr val="bg1"/>
                </a:solidFill>
              </a:rPr>
              <a:t>Capitolo I:</a:t>
            </a:r>
            <a:r>
              <a:rPr lang="it-IT" sz="3600" dirty="0" smtClean="0">
                <a:solidFill>
                  <a:srgbClr val="FFC000"/>
                </a:solidFill>
              </a:rPr>
              <a:t> </a:t>
            </a:r>
            <a:r>
              <a:rPr lang="it-IT" sz="3600" b="1" dirty="0" smtClean="0">
                <a:solidFill>
                  <a:srgbClr val="FFC000"/>
                </a:solidFill>
              </a:rPr>
              <a:t>ACQUISIZIONE DELLE IMMAGINI</a:t>
            </a:r>
            <a:r>
              <a:rPr lang="it-IT" sz="3600" dirty="0" smtClean="0">
                <a:solidFill>
                  <a:srgbClr val="FFC000"/>
                </a:solidFill>
              </a:rPr>
              <a:t> </a:t>
            </a:r>
            <a:r>
              <a:rPr lang="it-IT" sz="3600" dirty="0" smtClean="0">
                <a:solidFill>
                  <a:schemeClr val="bg1">
                    <a:lumMod val="50000"/>
                  </a:schemeClr>
                </a:solidFill>
              </a:rPr>
              <a:t>guida all’utilizzo di ARTEMIS (pag. </a:t>
            </a:r>
            <a:r>
              <a:rPr lang="it-IT" sz="3600" dirty="0" smtClean="0">
                <a:solidFill>
                  <a:schemeClr val="bg1"/>
                </a:solidFill>
              </a:rPr>
              <a:t>3</a:t>
            </a:r>
            <a:r>
              <a:rPr lang="it-IT" sz="3600" dirty="0" smtClean="0">
                <a:solidFill>
                  <a:schemeClr val="bg1">
                    <a:lumMod val="50000"/>
                  </a:schemeClr>
                </a:solidFill>
              </a:rPr>
              <a:t>)</a:t>
            </a:r>
          </a:p>
          <a:p>
            <a:pPr marL="285750" indent="-285750">
              <a:buFont typeface="Arial" pitchFamily="34" charset="0"/>
              <a:buChar char="•"/>
            </a:pPr>
            <a:r>
              <a:rPr lang="it-IT" sz="3600" dirty="0" smtClean="0">
                <a:solidFill>
                  <a:schemeClr val="bg1"/>
                </a:solidFill>
              </a:rPr>
              <a:t>Capitolo II:</a:t>
            </a:r>
            <a:r>
              <a:rPr lang="it-IT" sz="3600" dirty="0" smtClean="0">
                <a:solidFill>
                  <a:srgbClr val="FFC000"/>
                </a:solidFill>
              </a:rPr>
              <a:t> </a:t>
            </a:r>
            <a:r>
              <a:rPr lang="it-IT" sz="3600" b="1" dirty="0" smtClean="0">
                <a:solidFill>
                  <a:srgbClr val="FFC000"/>
                </a:solidFill>
              </a:rPr>
              <a:t>ELABORAZIONE DELLE IMMAGINI</a:t>
            </a:r>
            <a:r>
              <a:rPr lang="it-IT" sz="3600" dirty="0" smtClean="0">
                <a:solidFill>
                  <a:srgbClr val="FFC000"/>
                </a:solidFill>
              </a:rPr>
              <a:t> </a:t>
            </a:r>
            <a:r>
              <a:rPr lang="it-IT" sz="3600" dirty="0" smtClean="0">
                <a:solidFill>
                  <a:schemeClr val="bg1">
                    <a:lumMod val="50000"/>
                  </a:schemeClr>
                </a:solidFill>
              </a:rPr>
              <a:t>guida all’utilizzo di IRIS (pag. </a:t>
            </a:r>
            <a:r>
              <a:rPr lang="it-IT" sz="3600" dirty="0" smtClean="0">
                <a:solidFill>
                  <a:schemeClr val="bg1"/>
                </a:solidFill>
              </a:rPr>
              <a:t>19</a:t>
            </a:r>
            <a:r>
              <a:rPr lang="it-IT" sz="3600" dirty="0" smtClean="0">
                <a:solidFill>
                  <a:schemeClr val="bg1">
                    <a:lumMod val="50000"/>
                  </a:schemeClr>
                </a:solidFill>
              </a:rPr>
              <a:t>) </a:t>
            </a:r>
            <a:endParaRPr lang="it-IT" sz="3600" dirty="0">
              <a:solidFill>
                <a:schemeClr val="bg1">
                  <a:lumMod val="50000"/>
                </a:schemeClr>
              </a:solidFill>
            </a:endParaRPr>
          </a:p>
        </p:txBody>
      </p:sp>
    </p:spTree>
    <p:extLst>
      <p:ext uri="{BB962C8B-B14F-4D97-AF65-F5344CB8AC3E}">
        <p14:creationId xmlns:p14="http://schemas.microsoft.com/office/powerpoint/2010/main" val="34783697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4860032" y="3789040"/>
            <a:ext cx="864096"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2 4"/>
          <p:cNvCxnSpPr/>
          <p:nvPr/>
        </p:nvCxnSpPr>
        <p:spPr>
          <a:xfrm flipH="1" flipV="1">
            <a:off x="5724128" y="4725144"/>
            <a:ext cx="360040"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6084168" y="4870901"/>
            <a:ext cx="1728192" cy="646331"/>
          </a:xfrm>
          <a:prstGeom prst="rect">
            <a:avLst/>
          </a:prstGeom>
          <a:noFill/>
        </p:spPr>
        <p:txBody>
          <a:bodyPr wrap="square" rtlCol="0">
            <a:spAutoFit/>
          </a:bodyPr>
          <a:lstStyle/>
          <a:p>
            <a:r>
              <a:rPr lang="it-IT" dirty="0" smtClean="0">
                <a:solidFill>
                  <a:srgbClr val="FF0000"/>
                </a:solidFill>
              </a:rPr>
              <a:t>Ecco la 17° immagine flat</a:t>
            </a:r>
            <a:endParaRPr lang="it-IT" dirty="0">
              <a:solidFill>
                <a:srgbClr val="FF0000"/>
              </a:solidFill>
            </a:endParaRPr>
          </a:p>
        </p:txBody>
      </p:sp>
    </p:spTree>
    <p:extLst>
      <p:ext uri="{BB962C8B-B14F-4D97-AF65-F5344CB8AC3E}">
        <p14:creationId xmlns:p14="http://schemas.microsoft.com/office/powerpoint/2010/main" val="918611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5" name="Connettore 2 4"/>
          <p:cNvCxnSpPr/>
          <p:nvPr/>
        </p:nvCxnSpPr>
        <p:spPr>
          <a:xfrm flipH="1" flipV="1">
            <a:off x="89176" y="1741787"/>
            <a:ext cx="522384" cy="6422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611560" y="2060848"/>
            <a:ext cx="1944216" cy="646331"/>
          </a:xfrm>
          <a:prstGeom prst="rect">
            <a:avLst/>
          </a:prstGeom>
          <a:noFill/>
        </p:spPr>
        <p:txBody>
          <a:bodyPr wrap="square" rtlCol="0">
            <a:spAutoFit/>
          </a:bodyPr>
          <a:lstStyle/>
          <a:p>
            <a:r>
              <a:rPr lang="it-IT" dirty="0" smtClean="0">
                <a:solidFill>
                  <a:srgbClr val="FF0000"/>
                </a:solidFill>
              </a:rPr>
              <a:t>Cliccate su File e quindi Settings …</a:t>
            </a:r>
            <a:endParaRPr lang="it-IT" dirty="0">
              <a:solidFill>
                <a:srgbClr val="FF0000"/>
              </a:solidFill>
            </a:endParaRPr>
          </a:p>
        </p:txBody>
      </p:sp>
    </p:spTree>
    <p:extLst>
      <p:ext uri="{BB962C8B-B14F-4D97-AF65-F5344CB8AC3E}">
        <p14:creationId xmlns:p14="http://schemas.microsoft.com/office/powerpoint/2010/main" val="1323831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5561784" y="2930790"/>
            <a:ext cx="522384" cy="6422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084168" y="3491716"/>
            <a:ext cx="1944216" cy="369332"/>
          </a:xfrm>
          <a:prstGeom prst="rect">
            <a:avLst/>
          </a:prstGeom>
          <a:noFill/>
        </p:spPr>
        <p:txBody>
          <a:bodyPr wrap="square" rtlCol="0">
            <a:spAutoFit/>
          </a:bodyPr>
          <a:lstStyle/>
          <a:p>
            <a:r>
              <a:rPr lang="it-IT" dirty="0" smtClean="0">
                <a:solidFill>
                  <a:srgbClr val="FF0000"/>
                </a:solidFill>
              </a:rPr>
              <a:t>Cliccate qui</a:t>
            </a:r>
            <a:endParaRPr lang="it-IT" dirty="0">
              <a:solidFill>
                <a:srgbClr val="FF0000"/>
              </a:solidFill>
            </a:endParaRPr>
          </a:p>
        </p:txBody>
      </p:sp>
      <p:sp>
        <p:nvSpPr>
          <p:cNvPr id="5" name="Rettangolo 4"/>
          <p:cNvSpPr/>
          <p:nvPr/>
        </p:nvSpPr>
        <p:spPr>
          <a:xfrm>
            <a:off x="5292080" y="2636912"/>
            <a:ext cx="4588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p:nvPr/>
        </p:nvCxnSpPr>
        <p:spPr>
          <a:xfrm flipV="1">
            <a:off x="2699792" y="3933056"/>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403648" y="4227651"/>
            <a:ext cx="1944216" cy="369332"/>
          </a:xfrm>
          <a:prstGeom prst="rect">
            <a:avLst/>
          </a:prstGeom>
          <a:noFill/>
        </p:spPr>
        <p:txBody>
          <a:bodyPr wrap="square" rtlCol="0">
            <a:spAutoFit/>
          </a:bodyPr>
          <a:lstStyle/>
          <a:p>
            <a:r>
              <a:rPr lang="it-IT" dirty="0" smtClean="0">
                <a:solidFill>
                  <a:srgbClr val="FF0000"/>
                </a:solidFill>
              </a:rPr>
              <a:t>Spuntate FIT</a:t>
            </a:r>
            <a:endParaRPr lang="it-IT" dirty="0">
              <a:solidFill>
                <a:srgbClr val="FF0000"/>
              </a:solidFill>
            </a:endParaRPr>
          </a:p>
        </p:txBody>
      </p:sp>
      <p:cxnSp>
        <p:nvCxnSpPr>
          <p:cNvPr id="9" name="Connettore 2 8"/>
          <p:cNvCxnSpPr/>
          <p:nvPr/>
        </p:nvCxnSpPr>
        <p:spPr>
          <a:xfrm flipV="1">
            <a:off x="3635896" y="4581128"/>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2339752" y="4875723"/>
            <a:ext cx="1944216" cy="369332"/>
          </a:xfrm>
          <a:prstGeom prst="rect">
            <a:avLst/>
          </a:prstGeom>
          <a:noFill/>
        </p:spPr>
        <p:txBody>
          <a:bodyPr wrap="square" rtlCol="0">
            <a:spAutoFit/>
          </a:bodyPr>
          <a:lstStyle/>
          <a:p>
            <a:r>
              <a:rPr lang="it-IT" dirty="0" smtClean="0">
                <a:solidFill>
                  <a:srgbClr val="FF0000"/>
                </a:solidFill>
              </a:rPr>
              <a:t>Cliccare OK</a:t>
            </a:r>
            <a:endParaRPr lang="it-IT" dirty="0">
              <a:solidFill>
                <a:srgbClr val="FF0000"/>
              </a:solidFill>
            </a:endParaRPr>
          </a:p>
        </p:txBody>
      </p:sp>
    </p:spTree>
    <p:extLst>
      <p:ext uri="{BB962C8B-B14F-4D97-AF65-F5344CB8AC3E}">
        <p14:creationId xmlns:p14="http://schemas.microsoft.com/office/powerpoint/2010/main" val="1400195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5" name="Connettore 2 4"/>
          <p:cNvCxnSpPr/>
          <p:nvPr/>
        </p:nvCxnSpPr>
        <p:spPr>
          <a:xfrm flipH="1" flipV="1">
            <a:off x="2051720" y="1959552"/>
            <a:ext cx="522384" cy="6422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2574104" y="2278613"/>
            <a:ext cx="1944216" cy="646331"/>
          </a:xfrm>
          <a:prstGeom prst="rect">
            <a:avLst/>
          </a:prstGeom>
          <a:noFill/>
        </p:spPr>
        <p:txBody>
          <a:bodyPr wrap="square" rtlCol="0">
            <a:spAutoFit/>
          </a:bodyPr>
          <a:lstStyle/>
          <a:p>
            <a:r>
              <a:rPr lang="it-IT" dirty="0" smtClean="0">
                <a:solidFill>
                  <a:srgbClr val="FF0000"/>
                </a:solidFill>
              </a:rPr>
              <a:t>Cliccate su File e quindi Settings …</a:t>
            </a:r>
            <a:endParaRPr lang="it-IT" dirty="0">
              <a:solidFill>
                <a:srgbClr val="FF0000"/>
              </a:solidFill>
            </a:endParaRPr>
          </a:p>
        </p:txBody>
      </p:sp>
      <p:sp>
        <p:nvSpPr>
          <p:cNvPr id="3" name="Ovale 2"/>
          <p:cNvSpPr/>
          <p:nvPr/>
        </p:nvSpPr>
        <p:spPr>
          <a:xfrm>
            <a:off x="1907704" y="1700808"/>
            <a:ext cx="288032" cy="2587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409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V="1">
            <a:off x="2483768" y="4277241"/>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1187624" y="4449886"/>
            <a:ext cx="1944216" cy="923330"/>
          </a:xfrm>
          <a:prstGeom prst="rect">
            <a:avLst/>
          </a:prstGeom>
          <a:noFill/>
        </p:spPr>
        <p:txBody>
          <a:bodyPr wrap="square" rtlCol="0">
            <a:spAutoFit/>
          </a:bodyPr>
          <a:lstStyle/>
          <a:p>
            <a:r>
              <a:rPr lang="it-IT" dirty="0" smtClean="0">
                <a:solidFill>
                  <a:srgbClr val="FF0000"/>
                </a:solidFill>
              </a:rPr>
              <a:t>Sfogliate il modello della vostra CCD</a:t>
            </a:r>
            <a:endParaRPr lang="it-IT" dirty="0">
              <a:solidFill>
                <a:srgbClr val="FF0000"/>
              </a:solidFill>
            </a:endParaRPr>
          </a:p>
        </p:txBody>
      </p:sp>
      <p:cxnSp>
        <p:nvCxnSpPr>
          <p:cNvPr id="5" name="Connettore 2 4"/>
          <p:cNvCxnSpPr/>
          <p:nvPr/>
        </p:nvCxnSpPr>
        <p:spPr>
          <a:xfrm flipH="1">
            <a:off x="5796136" y="4911551"/>
            <a:ext cx="864096" cy="4572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6660232" y="4715852"/>
            <a:ext cx="1944216" cy="369332"/>
          </a:xfrm>
          <a:prstGeom prst="rect">
            <a:avLst/>
          </a:prstGeom>
          <a:noFill/>
        </p:spPr>
        <p:txBody>
          <a:bodyPr wrap="square" rtlCol="0">
            <a:spAutoFit/>
          </a:bodyPr>
          <a:lstStyle/>
          <a:p>
            <a:r>
              <a:rPr lang="it-IT" dirty="0" smtClean="0">
                <a:solidFill>
                  <a:srgbClr val="FF0000"/>
                </a:solidFill>
              </a:rPr>
              <a:t>Clicca su OK</a:t>
            </a:r>
            <a:endParaRPr lang="it-IT" dirty="0">
              <a:solidFill>
                <a:srgbClr val="FF0000"/>
              </a:solidFill>
            </a:endParaRPr>
          </a:p>
        </p:txBody>
      </p:sp>
    </p:spTree>
    <p:extLst>
      <p:ext uri="{BB962C8B-B14F-4D97-AF65-F5344CB8AC3E}">
        <p14:creationId xmlns:p14="http://schemas.microsoft.com/office/powerpoint/2010/main" val="2208883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1763688" y="1700808"/>
            <a:ext cx="21602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V="1">
            <a:off x="1835696" y="2104228"/>
            <a:ext cx="0" cy="4014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364920" y="2505670"/>
            <a:ext cx="1944216" cy="646331"/>
          </a:xfrm>
          <a:prstGeom prst="rect">
            <a:avLst/>
          </a:prstGeom>
          <a:noFill/>
        </p:spPr>
        <p:txBody>
          <a:bodyPr wrap="square" rtlCol="0">
            <a:spAutoFit/>
          </a:bodyPr>
          <a:lstStyle/>
          <a:p>
            <a:r>
              <a:rPr lang="it-IT" dirty="0" smtClean="0">
                <a:solidFill>
                  <a:srgbClr val="FF0000"/>
                </a:solidFill>
              </a:rPr>
              <a:t>Clicca sull’icona terminale</a:t>
            </a:r>
            <a:endParaRPr lang="it-IT" dirty="0">
              <a:solidFill>
                <a:srgbClr val="FF0000"/>
              </a:solidFill>
            </a:endParaRPr>
          </a:p>
        </p:txBody>
      </p:sp>
      <p:cxnSp>
        <p:nvCxnSpPr>
          <p:cNvPr id="7" name="Connettore 2 6"/>
          <p:cNvCxnSpPr/>
          <p:nvPr/>
        </p:nvCxnSpPr>
        <p:spPr>
          <a:xfrm flipV="1">
            <a:off x="5868144" y="3642931"/>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4572000" y="3729806"/>
            <a:ext cx="1296144" cy="923330"/>
          </a:xfrm>
          <a:prstGeom prst="rect">
            <a:avLst/>
          </a:prstGeom>
          <a:noFill/>
        </p:spPr>
        <p:txBody>
          <a:bodyPr wrap="square" rtlCol="0">
            <a:spAutoFit/>
          </a:bodyPr>
          <a:lstStyle/>
          <a:p>
            <a:r>
              <a:rPr lang="it-IT" dirty="0" smtClean="0">
                <a:solidFill>
                  <a:srgbClr val="FF0000"/>
                </a:solidFill>
              </a:rPr>
              <a:t>Ecco quindi aperto il terminale</a:t>
            </a:r>
            <a:endParaRPr lang="it-IT" dirty="0">
              <a:solidFill>
                <a:srgbClr val="FF0000"/>
              </a:solidFill>
            </a:endParaRPr>
          </a:p>
        </p:txBody>
      </p:sp>
    </p:spTree>
    <p:extLst>
      <p:ext uri="{BB962C8B-B14F-4D97-AF65-F5344CB8AC3E}">
        <p14:creationId xmlns:p14="http://schemas.microsoft.com/office/powerpoint/2010/main" val="2489918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V="1">
            <a:off x="5796136" y="3498915"/>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4499992" y="3585790"/>
            <a:ext cx="1296144" cy="1200329"/>
          </a:xfrm>
          <a:prstGeom prst="rect">
            <a:avLst/>
          </a:prstGeom>
          <a:noFill/>
        </p:spPr>
        <p:txBody>
          <a:bodyPr wrap="square" rtlCol="0">
            <a:spAutoFit/>
          </a:bodyPr>
          <a:lstStyle/>
          <a:p>
            <a:r>
              <a:rPr lang="it-IT" dirty="0" smtClean="0">
                <a:solidFill>
                  <a:srgbClr val="FF0000"/>
                </a:solidFill>
              </a:rPr>
              <a:t>Digitare load b1 seguito da invio</a:t>
            </a:r>
            <a:endParaRPr lang="it-IT" dirty="0">
              <a:solidFill>
                <a:srgbClr val="FF0000"/>
              </a:solidFill>
            </a:endParaRPr>
          </a:p>
        </p:txBody>
      </p:sp>
    </p:spTree>
    <p:extLst>
      <p:ext uri="{BB962C8B-B14F-4D97-AF65-F5344CB8AC3E}">
        <p14:creationId xmlns:p14="http://schemas.microsoft.com/office/powerpoint/2010/main" val="307347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6660232" y="3212976"/>
            <a:ext cx="2016224"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a:off x="2843808" y="2276872"/>
            <a:ext cx="3816424" cy="1152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467544" y="2132856"/>
            <a:ext cx="2304256" cy="3046988"/>
          </a:xfrm>
          <a:prstGeom prst="rect">
            <a:avLst/>
          </a:prstGeom>
          <a:solidFill>
            <a:srgbClr val="C00000">
              <a:alpha val="22000"/>
            </a:srgbClr>
          </a:solidFill>
        </p:spPr>
        <p:txBody>
          <a:bodyPr wrap="square" rtlCol="0">
            <a:spAutoFit/>
          </a:bodyPr>
          <a:lstStyle/>
          <a:p>
            <a:r>
              <a:rPr lang="it-IT" sz="1600" dirty="0" smtClean="0">
                <a:solidFill>
                  <a:schemeClr val="bg1">
                    <a:lumMod val="95000"/>
                  </a:schemeClr>
                </a:solidFill>
              </a:rPr>
              <a:t>Eseguite i seguenti comandi nel terminale, ciascuno seguito da invio:</a:t>
            </a:r>
          </a:p>
          <a:p>
            <a:r>
              <a:rPr lang="it-IT" dirty="0" smtClean="0">
                <a:solidFill>
                  <a:schemeClr val="bg1">
                    <a:lumMod val="95000"/>
                  </a:schemeClr>
                </a:solidFill>
              </a:rPr>
              <a:t>&gt; load b1</a:t>
            </a:r>
          </a:p>
          <a:p>
            <a:r>
              <a:rPr lang="it-IT" dirty="0" smtClean="0">
                <a:solidFill>
                  <a:schemeClr val="bg1">
                    <a:lumMod val="95000"/>
                  </a:schemeClr>
                </a:solidFill>
              </a:rPr>
              <a:t>&gt; CONVERTSX b bb 10</a:t>
            </a:r>
          </a:p>
          <a:p>
            <a:r>
              <a:rPr lang="it-IT" dirty="0" smtClean="0">
                <a:solidFill>
                  <a:schemeClr val="bg1">
                    <a:lumMod val="95000"/>
                  </a:schemeClr>
                </a:solidFill>
              </a:rPr>
              <a:t>&gt; load d1</a:t>
            </a:r>
          </a:p>
          <a:p>
            <a:r>
              <a:rPr lang="it-IT" dirty="0" smtClean="0">
                <a:solidFill>
                  <a:schemeClr val="bg1">
                    <a:lumMod val="95000"/>
                  </a:schemeClr>
                </a:solidFill>
              </a:rPr>
              <a:t>&gt; CONVERTSX d </a:t>
            </a:r>
            <a:r>
              <a:rPr lang="it-IT" dirty="0" err="1" smtClean="0">
                <a:solidFill>
                  <a:schemeClr val="bg1">
                    <a:lumMod val="95000"/>
                  </a:schemeClr>
                </a:solidFill>
              </a:rPr>
              <a:t>dd</a:t>
            </a:r>
            <a:r>
              <a:rPr lang="it-IT" dirty="0" smtClean="0">
                <a:solidFill>
                  <a:schemeClr val="bg1">
                    <a:lumMod val="95000"/>
                  </a:schemeClr>
                </a:solidFill>
              </a:rPr>
              <a:t> 4</a:t>
            </a:r>
          </a:p>
          <a:p>
            <a:r>
              <a:rPr lang="it-IT" dirty="0" smtClean="0">
                <a:solidFill>
                  <a:schemeClr val="bg1">
                    <a:lumMod val="95000"/>
                  </a:schemeClr>
                </a:solidFill>
              </a:rPr>
              <a:t>&gt; load f1</a:t>
            </a:r>
          </a:p>
          <a:p>
            <a:r>
              <a:rPr lang="it-IT" dirty="0" smtClean="0">
                <a:solidFill>
                  <a:schemeClr val="bg1">
                    <a:lumMod val="95000"/>
                  </a:schemeClr>
                </a:solidFill>
              </a:rPr>
              <a:t>&gt; CONVERTSX f </a:t>
            </a:r>
            <a:r>
              <a:rPr lang="it-IT" dirty="0" err="1" smtClean="0">
                <a:solidFill>
                  <a:schemeClr val="bg1">
                    <a:lumMod val="95000"/>
                  </a:schemeClr>
                </a:solidFill>
              </a:rPr>
              <a:t>ff</a:t>
            </a:r>
            <a:r>
              <a:rPr lang="it-IT" dirty="0" smtClean="0">
                <a:solidFill>
                  <a:schemeClr val="bg1">
                    <a:lumMod val="95000"/>
                  </a:schemeClr>
                </a:solidFill>
              </a:rPr>
              <a:t> 20</a:t>
            </a:r>
          </a:p>
          <a:p>
            <a:r>
              <a:rPr lang="it-IT" dirty="0" smtClean="0">
                <a:solidFill>
                  <a:schemeClr val="bg1">
                    <a:lumMod val="95000"/>
                  </a:schemeClr>
                </a:solidFill>
              </a:rPr>
              <a:t>&gt; load i1</a:t>
            </a:r>
          </a:p>
          <a:p>
            <a:r>
              <a:rPr lang="it-IT" dirty="0" smtClean="0">
                <a:solidFill>
                  <a:schemeClr val="bg1">
                    <a:lumMod val="95000"/>
                  </a:schemeClr>
                </a:solidFill>
              </a:rPr>
              <a:t>&gt; CONVERTSX i ii 10</a:t>
            </a:r>
            <a:endParaRPr lang="it-IT" dirty="0">
              <a:solidFill>
                <a:schemeClr val="bg1">
                  <a:lumMod val="95000"/>
                </a:schemeClr>
              </a:solidFill>
            </a:endParaRPr>
          </a:p>
        </p:txBody>
      </p:sp>
      <p:cxnSp>
        <p:nvCxnSpPr>
          <p:cNvPr id="9" name="Connettore 2 8"/>
          <p:cNvCxnSpPr/>
          <p:nvPr/>
        </p:nvCxnSpPr>
        <p:spPr>
          <a:xfrm flipH="1">
            <a:off x="2771800" y="3284984"/>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3203848" y="3152001"/>
            <a:ext cx="3312368" cy="276999"/>
          </a:xfrm>
          <a:prstGeom prst="rect">
            <a:avLst/>
          </a:prstGeom>
          <a:noFill/>
        </p:spPr>
        <p:txBody>
          <a:bodyPr wrap="square" rtlCol="0">
            <a:spAutoFit/>
          </a:bodyPr>
          <a:lstStyle/>
          <a:p>
            <a:r>
              <a:rPr lang="it-IT" sz="1200" dirty="0" smtClean="0">
                <a:solidFill>
                  <a:schemeClr val="tx2">
                    <a:lumMod val="40000"/>
                    <a:lumOff val="60000"/>
                  </a:schemeClr>
                </a:solidFill>
              </a:rPr>
              <a:t>b è il nome dei bias (sono 10 file)</a:t>
            </a:r>
            <a:endParaRPr lang="it-IT" sz="1200" dirty="0">
              <a:solidFill>
                <a:schemeClr val="tx2">
                  <a:lumMod val="40000"/>
                  <a:lumOff val="60000"/>
                </a:schemeClr>
              </a:solidFill>
            </a:endParaRPr>
          </a:p>
        </p:txBody>
      </p:sp>
      <p:cxnSp>
        <p:nvCxnSpPr>
          <p:cNvPr id="12" name="Connettore 2 11"/>
          <p:cNvCxnSpPr/>
          <p:nvPr/>
        </p:nvCxnSpPr>
        <p:spPr>
          <a:xfrm flipH="1">
            <a:off x="2771800" y="3861048"/>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3203848" y="3728065"/>
            <a:ext cx="3312368" cy="276999"/>
          </a:xfrm>
          <a:prstGeom prst="rect">
            <a:avLst/>
          </a:prstGeom>
          <a:noFill/>
        </p:spPr>
        <p:txBody>
          <a:bodyPr wrap="square" rtlCol="0">
            <a:spAutoFit/>
          </a:bodyPr>
          <a:lstStyle/>
          <a:p>
            <a:r>
              <a:rPr lang="it-IT" sz="1200" dirty="0">
                <a:solidFill>
                  <a:schemeClr val="tx2">
                    <a:lumMod val="40000"/>
                    <a:lumOff val="60000"/>
                  </a:schemeClr>
                </a:solidFill>
              </a:rPr>
              <a:t>d</a:t>
            </a:r>
            <a:r>
              <a:rPr lang="it-IT" sz="1200" dirty="0" smtClean="0">
                <a:solidFill>
                  <a:schemeClr val="tx2">
                    <a:lumMod val="40000"/>
                    <a:lumOff val="60000"/>
                  </a:schemeClr>
                </a:solidFill>
              </a:rPr>
              <a:t> è il nome dei dark(sono 4 file)</a:t>
            </a:r>
            <a:endParaRPr lang="it-IT" sz="1200" dirty="0">
              <a:solidFill>
                <a:schemeClr val="tx2">
                  <a:lumMod val="40000"/>
                  <a:lumOff val="60000"/>
                </a:schemeClr>
              </a:solidFill>
            </a:endParaRPr>
          </a:p>
        </p:txBody>
      </p:sp>
      <p:cxnSp>
        <p:nvCxnSpPr>
          <p:cNvPr id="14" name="Connettore 2 13"/>
          <p:cNvCxnSpPr/>
          <p:nvPr/>
        </p:nvCxnSpPr>
        <p:spPr>
          <a:xfrm flipH="1">
            <a:off x="2771800" y="4426079"/>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203848" y="4293096"/>
            <a:ext cx="3312368" cy="276999"/>
          </a:xfrm>
          <a:prstGeom prst="rect">
            <a:avLst/>
          </a:prstGeom>
          <a:noFill/>
        </p:spPr>
        <p:txBody>
          <a:bodyPr wrap="square" rtlCol="0">
            <a:spAutoFit/>
          </a:bodyPr>
          <a:lstStyle/>
          <a:p>
            <a:r>
              <a:rPr lang="it-IT" sz="1200" dirty="0">
                <a:solidFill>
                  <a:schemeClr val="tx2">
                    <a:lumMod val="40000"/>
                    <a:lumOff val="60000"/>
                  </a:schemeClr>
                </a:solidFill>
              </a:rPr>
              <a:t>f</a:t>
            </a:r>
            <a:r>
              <a:rPr lang="it-IT" sz="1200" dirty="0" smtClean="0">
                <a:solidFill>
                  <a:schemeClr val="tx2">
                    <a:lumMod val="40000"/>
                    <a:lumOff val="60000"/>
                  </a:schemeClr>
                </a:solidFill>
              </a:rPr>
              <a:t> è il nome dei flat (sono 20 file)</a:t>
            </a:r>
            <a:endParaRPr lang="it-IT" sz="1200" dirty="0">
              <a:solidFill>
                <a:schemeClr val="tx2">
                  <a:lumMod val="40000"/>
                  <a:lumOff val="60000"/>
                </a:schemeClr>
              </a:solidFill>
            </a:endParaRPr>
          </a:p>
        </p:txBody>
      </p:sp>
      <p:cxnSp>
        <p:nvCxnSpPr>
          <p:cNvPr id="16" name="Connettore 2 15"/>
          <p:cNvCxnSpPr/>
          <p:nvPr/>
        </p:nvCxnSpPr>
        <p:spPr>
          <a:xfrm flipH="1">
            <a:off x="2771800" y="4941168"/>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3203848" y="4808185"/>
            <a:ext cx="3312368" cy="276999"/>
          </a:xfrm>
          <a:prstGeom prst="rect">
            <a:avLst/>
          </a:prstGeom>
          <a:noFill/>
        </p:spPr>
        <p:txBody>
          <a:bodyPr wrap="square" rtlCol="0">
            <a:spAutoFit/>
          </a:bodyPr>
          <a:lstStyle/>
          <a:p>
            <a:r>
              <a:rPr lang="it-IT" sz="1200" dirty="0" smtClean="0">
                <a:solidFill>
                  <a:schemeClr val="tx2">
                    <a:lumMod val="40000"/>
                    <a:lumOff val="60000"/>
                  </a:schemeClr>
                </a:solidFill>
              </a:rPr>
              <a:t>i è il nome delle immagini (sono 10 file)</a:t>
            </a:r>
            <a:endParaRPr lang="it-IT" sz="1200" dirty="0">
              <a:solidFill>
                <a:schemeClr val="tx2">
                  <a:lumMod val="40000"/>
                  <a:lumOff val="60000"/>
                </a:schemeClr>
              </a:solidFill>
            </a:endParaRPr>
          </a:p>
        </p:txBody>
      </p:sp>
    </p:spTree>
    <p:extLst>
      <p:ext uri="{BB962C8B-B14F-4D97-AF65-F5344CB8AC3E}">
        <p14:creationId xmlns:p14="http://schemas.microsoft.com/office/powerpoint/2010/main" val="453995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Tree>
    <p:extLst>
      <p:ext uri="{BB962C8B-B14F-4D97-AF65-F5344CB8AC3E}">
        <p14:creationId xmlns:p14="http://schemas.microsoft.com/office/powerpoint/2010/main" val="598311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V="1">
            <a:off x="5796136" y="3869988"/>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4499992" y="3956863"/>
            <a:ext cx="1296144" cy="1200329"/>
          </a:xfrm>
          <a:prstGeom prst="rect">
            <a:avLst/>
          </a:prstGeom>
          <a:noFill/>
        </p:spPr>
        <p:txBody>
          <a:bodyPr wrap="square" rtlCol="0">
            <a:spAutoFit/>
          </a:bodyPr>
          <a:lstStyle/>
          <a:p>
            <a:r>
              <a:rPr lang="it-IT" dirty="0" smtClean="0">
                <a:solidFill>
                  <a:srgbClr val="FF0000"/>
                </a:solidFill>
              </a:rPr>
              <a:t>Digitare load bb1 seguito da invio</a:t>
            </a:r>
            <a:endParaRPr lang="it-IT" dirty="0">
              <a:solidFill>
                <a:srgbClr val="FF0000"/>
              </a:solidFill>
            </a:endParaRPr>
          </a:p>
        </p:txBody>
      </p:sp>
    </p:spTree>
    <p:extLst>
      <p:ext uri="{BB962C8B-B14F-4D97-AF65-F5344CB8AC3E}">
        <p14:creationId xmlns:p14="http://schemas.microsoft.com/office/powerpoint/2010/main" val="2322510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6402814"/>
            <a:ext cx="9144000" cy="4551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3261091" cy="810701"/>
          </a:xfrm>
          <a:prstGeom prst="rect">
            <a:avLst/>
          </a:prstGeom>
        </p:spPr>
      </p:pic>
      <p:cxnSp>
        <p:nvCxnSpPr>
          <p:cNvPr id="6" name="Connettore 1 5"/>
          <p:cNvCxnSpPr/>
          <p:nvPr/>
        </p:nvCxnSpPr>
        <p:spPr>
          <a:xfrm>
            <a:off x="3368595" y="692696"/>
            <a:ext cx="54518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323528" y="1124744"/>
            <a:ext cx="8424936" cy="3631763"/>
          </a:xfrm>
          <a:prstGeom prst="rect">
            <a:avLst/>
          </a:prstGeom>
          <a:noFill/>
        </p:spPr>
        <p:txBody>
          <a:bodyPr wrap="square" rtlCol="0">
            <a:spAutoFit/>
          </a:bodyPr>
          <a:lstStyle/>
          <a:p>
            <a:pPr algn="ctr"/>
            <a:r>
              <a:rPr lang="it-IT" sz="6600" dirty="0" smtClean="0">
                <a:solidFill>
                  <a:schemeClr val="bg1">
                    <a:lumMod val="65000"/>
                  </a:schemeClr>
                </a:solidFill>
              </a:rPr>
              <a:t>Capitolo I</a:t>
            </a:r>
            <a:endParaRPr lang="it-IT" sz="6600" b="1" dirty="0" smtClean="0">
              <a:solidFill>
                <a:srgbClr val="FFC000"/>
              </a:solidFill>
            </a:endParaRPr>
          </a:p>
          <a:p>
            <a:pPr algn="ctr"/>
            <a:r>
              <a:rPr lang="it-IT" sz="8000" b="1" dirty="0" smtClean="0">
                <a:solidFill>
                  <a:srgbClr val="FFC000"/>
                </a:solidFill>
              </a:rPr>
              <a:t>ATIK 314L+</a:t>
            </a:r>
            <a:r>
              <a:rPr lang="it-IT" sz="8000" dirty="0" smtClean="0">
                <a:solidFill>
                  <a:schemeClr val="bg1"/>
                </a:solidFill>
              </a:rPr>
              <a:t> </a:t>
            </a:r>
          </a:p>
          <a:p>
            <a:pPr algn="ctr"/>
            <a:r>
              <a:rPr lang="it-IT" sz="4000" dirty="0" smtClean="0">
                <a:solidFill>
                  <a:srgbClr val="FFC000"/>
                </a:solidFill>
              </a:rPr>
              <a:t>ACQUISIZIONE DELLE IMMAGINI</a:t>
            </a:r>
          </a:p>
          <a:p>
            <a:pPr algn="ctr"/>
            <a:r>
              <a:rPr lang="it-IT" sz="4400" dirty="0" smtClean="0">
                <a:solidFill>
                  <a:schemeClr val="bg1">
                    <a:lumMod val="65000"/>
                  </a:schemeClr>
                </a:solidFill>
              </a:rPr>
              <a:t>Guida all’utilizzo di ARTEMIS</a:t>
            </a:r>
          </a:p>
        </p:txBody>
      </p:sp>
      <p:sp>
        <p:nvSpPr>
          <p:cNvPr id="8" name="CasellaDiTesto 7"/>
          <p:cNvSpPr txBox="1"/>
          <p:nvPr/>
        </p:nvSpPr>
        <p:spPr>
          <a:xfrm>
            <a:off x="107504" y="6474822"/>
            <a:ext cx="8928992" cy="338554"/>
          </a:xfrm>
          <a:prstGeom prst="rect">
            <a:avLst/>
          </a:prstGeom>
          <a:noFill/>
        </p:spPr>
        <p:txBody>
          <a:bodyPr wrap="square" rtlCol="0">
            <a:spAutoFit/>
          </a:bodyPr>
          <a:lstStyle/>
          <a:p>
            <a:pPr algn="ctr"/>
            <a:r>
              <a:rPr lang="it-IT" sz="1600" dirty="0" smtClean="0"/>
              <a:t>La diffusione del documento è libera e gratuita previa autorizzazione dell’autore (ASTROtrezzi.it)</a:t>
            </a:r>
            <a:endParaRPr lang="it-IT" sz="1600" dirty="0"/>
          </a:p>
        </p:txBody>
      </p:sp>
    </p:spTree>
    <p:extLst>
      <p:ext uri="{BB962C8B-B14F-4D97-AF65-F5344CB8AC3E}">
        <p14:creationId xmlns:p14="http://schemas.microsoft.com/office/powerpoint/2010/main" val="787170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2771800" y="1484784"/>
            <a:ext cx="1440160" cy="3168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V="1">
            <a:off x="1907704" y="2213804"/>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611560" y="2300679"/>
            <a:ext cx="1296144" cy="369332"/>
          </a:xfrm>
          <a:prstGeom prst="rect">
            <a:avLst/>
          </a:prstGeom>
          <a:noFill/>
        </p:spPr>
        <p:txBody>
          <a:bodyPr wrap="square" rtlCol="0">
            <a:spAutoFit/>
          </a:bodyPr>
          <a:lstStyle/>
          <a:p>
            <a:r>
              <a:rPr lang="it-IT" dirty="0" smtClean="0">
                <a:solidFill>
                  <a:srgbClr val="FF0000"/>
                </a:solidFill>
              </a:rPr>
              <a:t>Cliccate qui</a:t>
            </a:r>
            <a:endParaRPr lang="it-IT" dirty="0">
              <a:solidFill>
                <a:srgbClr val="FF0000"/>
              </a:solidFill>
            </a:endParaRPr>
          </a:p>
        </p:txBody>
      </p:sp>
    </p:spTree>
    <p:extLst>
      <p:ext uri="{BB962C8B-B14F-4D97-AF65-F5344CB8AC3E}">
        <p14:creationId xmlns:p14="http://schemas.microsoft.com/office/powerpoint/2010/main" val="1426607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a:off x="4572000" y="2780928"/>
            <a:ext cx="144016" cy="7200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4067944" y="2132856"/>
            <a:ext cx="1944216" cy="646331"/>
          </a:xfrm>
          <a:prstGeom prst="rect">
            <a:avLst/>
          </a:prstGeom>
          <a:noFill/>
        </p:spPr>
        <p:txBody>
          <a:bodyPr wrap="square" rtlCol="0">
            <a:spAutoFit/>
          </a:bodyPr>
          <a:lstStyle/>
          <a:p>
            <a:r>
              <a:rPr lang="it-IT" dirty="0" smtClean="0">
                <a:solidFill>
                  <a:srgbClr val="FF0000"/>
                </a:solidFill>
              </a:rPr>
              <a:t>Inserite il nome del bias (bb)</a:t>
            </a:r>
            <a:endParaRPr lang="it-IT" dirty="0">
              <a:solidFill>
                <a:srgbClr val="FF0000"/>
              </a:solidFill>
            </a:endParaRPr>
          </a:p>
        </p:txBody>
      </p:sp>
      <p:cxnSp>
        <p:nvCxnSpPr>
          <p:cNvPr id="6" name="Connettore 2 5"/>
          <p:cNvCxnSpPr/>
          <p:nvPr/>
        </p:nvCxnSpPr>
        <p:spPr>
          <a:xfrm flipH="1" flipV="1">
            <a:off x="4427984" y="3789040"/>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4283968" y="4221088"/>
            <a:ext cx="1944216" cy="646331"/>
          </a:xfrm>
          <a:prstGeom prst="rect">
            <a:avLst/>
          </a:prstGeom>
          <a:noFill/>
        </p:spPr>
        <p:txBody>
          <a:bodyPr wrap="square" rtlCol="0">
            <a:spAutoFit/>
          </a:bodyPr>
          <a:lstStyle/>
          <a:p>
            <a:r>
              <a:rPr lang="it-IT" dirty="0" smtClean="0">
                <a:solidFill>
                  <a:srgbClr val="FF0000"/>
                </a:solidFill>
              </a:rPr>
              <a:t>Inserite il numero di file di bias</a:t>
            </a:r>
            <a:endParaRPr lang="it-IT" dirty="0">
              <a:solidFill>
                <a:srgbClr val="FF0000"/>
              </a:solidFill>
            </a:endParaRPr>
          </a:p>
        </p:txBody>
      </p:sp>
      <p:cxnSp>
        <p:nvCxnSpPr>
          <p:cNvPr id="9" name="Connettore 2 8"/>
          <p:cNvCxnSpPr/>
          <p:nvPr/>
        </p:nvCxnSpPr>
        <p:spPr>
          <a:xfrm flipH="1">
            <a:off x="5328084" y="3501008"/>
            <a:ext cx="46805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5796136" y="3214717"/>
            <a:ext cx="1944216" cy="646331"/>
          </a:xfrm>
          <a:prstGeom prst="rect">
            <a:avLst/>
          </a:prstGeom>
          <a:noFill/>
        </p:spPr>
        <p:txBody>
          <a:bodyPr wrap="square" rtlCol="0">
            <a:spAutoFit/>
          </a:bodyPr>
          <a:lstStyle/>
          <a:p>
            <a:r>
              <a:rPr lang="it-IT" dirty="0" smtClean="0">
                <a:solidFill>
                  <a:srgbClr val="FF0000"/>
                </a:solidFill>
              </a:rPr>
              <a:t>Cliccare</a:t>
            </a:r>
          </a:p>
          <a:p>
            <a:r>
              <a:rPr lang="it-IT" dirty="0" smtClean="0">
                <a:solidFill>
                  <a:srgbClr val="FF0000"/>
                </a:solidFill>
              </a:rPr>
              <a:t>OK</a:t>
            </a:r>
            <a:endParaRPr lang="it-IT" dirty="0">
              <a:solidFill>
                <a:srgbClr val="FF0000"/>
              </a:solidFill>
            </a:endParaRPr>
          </a:p>
        </p:txBody>
      </p:sp>
    </p:spTree>
    <p:extLst>
      <p:ext uri="{BB962C8B-B14F-4D97-AF65-F5344CB8AC3E}">
        <p14:creationId xmlns:p14="http://schemas.microsoft.com/office/powerpoint/2010/main" val="1604963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7236296" y="3861048"/>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732240" y="4293096"/>
            <a:ext cx="1944216" cy="369332"/>
          </a:xfrm>
          <a:prstGeom prst="rect">
            <a:avLst/>
          </a:prstGeom>
          <a:noFill/>
        </p:spPr>
        <p:txBody>
          <a:bodyPr wrap="square" rtlCol="0">
            <a:spAutoFit/>
          </a:bodyPr>
          <a:lstStyle/>
          <a:p>
            <a:r>
              <a:rPr lang="it-IT" dirty="0" smtClean="0">
                <a:solidFill>
                  <a:srgbClr val="FF0000"/>
                </a:solidFill>
              </a:rPr>
              <a:t>Digitate save bias</a:t>
            </a:r>
            <a:endParaRPr lang="it-IT" dirty="0">
              <a:solidFill>
                <a:srgbClr val="FF0000"/>
              </a:solidFill>
            </a:endParaRPr>
          </a:p>
        </p:txBody>
      </p:sp>
    </p:spTree>
    <p:extLst>
      <p:ext uri="{BB962C8B-B14F-4D97-AF65-F5344CB8AC3E}">
        <p14:creationId xmlns:p14="http://schemas.microsoft.com/office/powerpoint/2010/main" val="441985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298"/>
            <a:ext cx="9144000" cy="5140990"/>
          </a:xfrm>
          <a:prstGeom prst="rect">
            <a:avLst/>
          </a:prstGeom>
        </p:spPr>
      </p:pic>
      <p:cxnSp>
        <p:nvCxnSpPr>
          <p:cNvPr id="3" name="Connettore 2 2"/>
          <p:cNvCxnSpPr/>
          <p:nvPr/>
        </p:nvCxnSpPr>
        <p:spPr>
          <a:xfrm flipH="1" flipV="1">
            <a:off x="7164288" y="3861048"/>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660232" y="4293096"/>
            <a:ext cx="1944216" cy="369332"/>
          </a:xfrm>
          <a:prstGeom prst="rect">
            <a:avLst/>
          </a:prstGeom>
          <a:noFill/>
        </p:spPr>
        <p:txBody>
          <a:bodyPr wrap="square" rtlCol="0">
            <a:spAutoFit/>
          </a:bodyPr>
          <a:lstStyle/>
          <a:p>
            <a:r>
              <a:rPr lang="it-IT" dirty="0" smtClean="0">
                <a:solidFill>
                  <a:srgbClr val="FF0000"/>
                </a:solidFill>
              </a:rPr>
              <a:t>Digitate load dd1</a:t>
            </a:r>
            <a:endParaRPr lang="it-IT" dirty="0">
              <a:solidFill>
                <a:srgbClr val="FF0000"/>
              </a:solidFill>
            </a:endParaRPr>
          </a:p>
        </p:txBody>
      </p:sp>
    </p:spTree>
    <p:extLst>
      <p:ext uri="{BB962C8B-B14F-4D97-AF65-F5344CB8AC3E}">
        <p14:creationId xmlns:p14="http://schemas.microsoft.com/office/powerpoint/2010/main" val="1167591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2699792" y="1556792"/>
            <a:ext cx="1440160" cy="3168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V="1">
            <a:off x="1835696" y="2285812"/>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539552" y="2372687"/>
            <a:ext cx="1296144" cy="369332"/>
          </a:xfrm>
          <a:prstGeom prst="rect">
            <a:avLst/>
          </a:prstGeom>
          <a:noFill/>
        </p:spPr>
        <p:txBody>
          <a:bodyPr wrap="square" rtlCol="0">
            <a:spAutoFit/>
          </a:bodyPr>
          <a:lstStyle/>
          <a:p>
            <a:r>
              <a:rPr lang="it-IT" dirty="0" smtClean="0">
                <a:solidFill>
                  <a:srgbClr val="FF0000"/>
                </a:solidFill>
              </a:rPr>
              <a:t>Cliccate qui</a:t>
            </a:r>
            <a:endParaRPr lang="it-IT" dirty="0">
              <a:solidFill>
                <a:srgbClr val="FF0000"/>
              </a:solidFill>
            </a:endParaRPr>
          </a:p>
        </p:txBody>
      </p:sp>
    </p:spTree>
    <p:extLst>
      <p:ext uri="{BB962C8B-B14F-4D97-AF65-F5344CB8AC3E}">
        <p14:creationId xmlns:p14="http://schemas.microsoft.com/office/powerpoint/2010/main" val="1713357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a:off x="4499992" y="2422629"/>
            <a:ext cx="144016" cy="7200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3059832" y="2060848"/>
            <a:ext cx="3024336" cy="369332"/>
          </a:xfrm>
          <a:prstGeom prst="rect">
            <a:avLst/>
          </a:prstGeom>
          <a:noFill/>
        </p:spPr>
        <p:txBody>
          <a:bodyPr wrap="square" rtlCol="0">
            <a:spAutoFit/>
          </a:bodyPr>
          <a:lstStyle/>
          <a:p>
            <a:r>
              <a:rPr lang="it-IT" dirty="0" smtClean="0">
                <a:solidFill>
                  <a:srgbClr val="FF0000"/>
                </a:solidFill>
              </a:rPr>
              <a:t>Inserite il nome del dark (</a:t>
            </a:r>
            <a:r>
              <a:rPr lang="it-IT" dirty="0" err="1" smtClean="0">
                <a:solidFill>
                  <a:srgbClr val="FF0000"/>
                </a:solidFill>
              </a:rPr>
              <a:t>dd</a:t>
            </a:r>
            <a:r>
              <a:rPr lang="it-IT" dirty="0" smtClean="0">
                <a:solidFill>
                  <a:srgbClr val="FF0000"/>
                </a:solidFill>
              </a:rPr>
              <a:t>)</a:t>
            </a:r>
            <a:endParaRPr lang="it-IT" dirty="0">
              <a:solidFill>
                <a:srgbClr val="FF0000"/>
              </a:solidFill>
            </a:endParaRPr>
          </a:p>
        </p:txBody>
      </p:sp>
      <p:cxnSp>
        <p:nvCxnSpPr>
          <p:cNvPr id="5" name="Connettore 2 4"/>
          <p:cNvCxnSpPr/>
          <p:nvPr/>
        </p:nvCxnSpPr>
        <p:spPr>
          <a:xfrm flipH="1" flipV="1">
            <a:off x="4860032" y="3502749"/>
            <a:ext cx="1740929" cy="7643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6600961" y="4267090"/>
            <a:ext cx="1944216" cy="369332"/>
          </a:xfrm>
          <a:prstGeom prst="rect">
            <a:avLst/>
          </a:prstGeom>
          <a:noFill/>
        </p:spPr>
        <p:txBody>
          <a:bodyPr wrap="square" rtlCol="0">
            <a:spAutoFit/>
          </a:bodyPr>
          <a:lstStyle/>
          <a:p>
            <a:r>
              <a:rPr lang="it-IT" dirty="0" smtClean="0">
                <a:solidFill>
                  <a:srgbClr val="FF0000"/>
                </a:solidFill>
              </a:rPr>
              <a:t>Inserire bias</a:t>
            </a:r>
            <a:endParaRPr lang="it-IT" dirty="0">
              <a:solidFill>
                <a:srgbClr val="FF0000"/>
              </a:solidFill>
            </a:endParaRPr>
          </a:p>
        </p:txBody>
      </p:sp>
      <p:cxnSp>
        <p:nvCxnSpPr>
          <p:cNvPr id="7" name="Connettore 2 6"/>
          <p:cNvCxnSpPr/>
          <p:nvPr/>
        </p:nvCxnSpPr>
        <p:spPr>
          <a:xfrm flipH="1">
            <a:off x="5256076" y="3142709"/>
            <a:ext cx="46805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H="1" flipV="1">
            <a:off x="5012434" y="4005065"/>
            <a:ext cx="477668" cy="9083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4499992" y="4931876"/>
            <a:ext cx="4392488" cy="369332"/>
          </a:xfrm>
          <a:prstGeom prst="rect">
            <a:avLst/>
          </a:prstGeom>
          <a:noFill/>
        </p:spPr>
        <p:txBody>
          <a:bodyPr wrap="square" rtlCol="0">
            <a:spAutoFit/>
          </a:bodyPr>
          <a:lstStyle/>
          <a:p>
            <a:r>
              <a:rPr lang="it-IT" dirty="0" smtClean="0">
                <a:solidFill>
                  <a:srgbClr val="FF0000"/>
                </a:solidFill>
              </a:rPr>
              <a:t>Spuntate come Method il metodo «</a:t>
            </a:r>
            <a:r>
              <a:rPr lang="it-IT" dirty="0" err="1" smtClean="0">
                <a:solidFill>
                  <a:srgbClr val="FF0000"/>
                </a:solidFill>
              </a:rPr>
              <a:t>Median</a:t>
            </a:r>
            <a:r>
              <a:rPr lang="it-IT" dirty="0" smtClean="0">
                <a:solidFill>
                  <a:srgbClr val="FF0000"/>
                </a:solidFill>
              </a:rPr>
              <a:t>»</a:t>
            </a:r>
            <a:endParaRPr lang="it-IT" dirty="0">
              <a:solidFill>
                <a:srgbClr val="FF0000"/>
              </a:solidFill>
            </a:endParaRPr>
          </a:p>
        </p:txBody>
      </p:sp>
      <p:cxnSp>
        <p:nvCxnSpPr>
          <p:cNvPr id="13" name="Connettore 2 12"/>
          <p:cNvCxnSpPr/>
          <p:nvPr/>
        </p:nvCxnSpPr>
        <p:spPr>
          <a:xfrm flipV="1">
            <a:off x="2987824" y="3672772"/>
            <a:ext cx="1368152" cy="10523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755576" y="4859868"/>
            <a:ext cx="4125577" cy="369332"/>
          </a:xfrm>
          <a:prstGeom prst="rect">
            <a:avLst/>
          </a:prstGeom>
          <a:noFill/>
        </p:spPr>
        <p:txBody>
          <a:bodyPr wrap="square" rtlCol="0">
            <a:spAutoFit/>
          </a:bodyPr>
          <a:lstStyle/>
          <a:p>
            <a:r>
              <a:rPr lang="it-IT" dirty="0" smtClean="0">
                <a:solidFill>
                  <a:srgbClr val="FF0000"/>
                </a:solidFill>
              </a:rPr>
              <a:t>Inserite il numero di file di bias</a:t>
            </a:r>
            <a:endParaRPr lang="it-IT" dirty="0">
              <a:solidFill>
                <a:srgbClr val="FF0000"/>
              </a:solidFill>
            </a:endParaRPr>
          </a:p>
        </p:txBody>
      </p:sp>
      <p:sp>
        <p:nvSpPr>
          <p:cNvPr id="16" name="CasellaDiTesto 15"/>
          <p:cNvSpPr txBox="1"/>
          <p:nvPr/>
        </p:nvSpPr>
        <p:spPr>
          <a:xfrm>
            <a:off x="5796136" y="3070701"/>
            <a:ext cx="1008112" cy="646331"/>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spTree>
    <p:extLst>
      <p:ext uri="{BB962C8B-B14F-4D97-AF65-F5344CB8AC3E}">
        <p14:creationId xmlns:p14="http://schemas.microsoft.com/office/powerpoint/2010/main" val="69667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4" name="Connettore 2 3"/>
          <p:cNvCxnSpPr/>
          <p:nvPr/>
        </p:nvCxnSpPr>
        <p:spPr>
          <a:xfrm flipH="1" flipV="1">
            <a:off x="7236296" y="3861048"/>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6732240" y="4293096"/>
            <a:ext cx="1944216" cy="369332"/>
          </a:xfrm>
          <a:prstGeom prst="rect">
            <a:avLst/>
          </a:prstGeom>
          <a:noFill/>
        </p:spPr>
        <p:txBody>
          <a:bodyPr wrap="square" rtlCol="0">
            <a:spAutoFit/>
          </a:bodyPr>
          <a:lstStyle/>
          <a:p>
            <a:r>
              <a:rPr lang="it-IT" dirty="0" smtClean="0">
                <a:solidFill>
                  <a:srgbClr val="FF0000"/>
                </a:solidFill>
              </a:rPr>
              <a:t>Digitate save dark</a:t>
            </a:r>
            <a:endParaRPr lang="it-IT" dirty="0">
              <a:solidFill>
                <a:srgbClr val="FF0000"/>
              </a:solidFill>
            </a:endParaRPr>
          </a:p>
        </p:txBody>
      </p:sp>
    </p:spTree>
    <p:extLst>
      <p:ext uri="{BB962C8B-B14F-4D97-AF65-F5344CB8AC3E}">
        <p14:creationId xmlns:p14="http://schemas.microsoft.com/office/powerpoint/2010/main" val="2956409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4" name="Connettore 2 3"/>
          <p:cNvCxnSpPr/>
          <p:nvPr/>
        </p:nvCxnSpPr>
        <p:spPr>
          <a:xfrm flipH="1" flipV="1">
            <a:off x="7092280" y="3861048"/>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6588224" y="4293096"/>
            <a:ext cx="1944216" cy="369332"/>
          </a:xfrm>
          <a:prstGeom prst="rect">
            <a:avLst/>
          </a:prstGeom>
          <a:noFill/>
        </p:spPr>
        <p:txBody>
          <a:bodyPr wrap="square" rtlCol="0">
            <a:spAutoFit/>
          </a:bodyPr>
          <a:lstStyle/>
          <a:p>
            <a:r>
              <a:rPr lang="it-IT" dirty="0" smtClean="0">
                <a:solidFill>
                  <a:srgbClr val="FF0000"/>
                </a:solidFill>
              </a:rPr>
              <a:t>Digitate load ff1</a:t>
            </a:r>
            <a:endParaRPr lang="it-IT" dirty="0">
              <a:solidFill>
                <a:srgbClr val="FF0000"/>
              </a:solidFill>
            </a:endParaRPr>
          </a:p>
        </p:txBody>
      </p:sp>
      <p:sp>
        <p:nvSpPr>
          <p:cNvPr id="6" name="Rettangolo 5"/>
          <p:cNvSpPr/>
          <p:nvPr/>
        </p:nvSpPr>
        <p:spPr>
          <a:xfrm>
            <a:off x="2699792" y="1484784"/>
            <a:ext cx="1440160" cy="3168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p:nvPr/>
        </p:nvCxnSpPr>
        <p:spPr>
          <a:xfrm flipV="1">
            <a:off x="1835696" y="2396729"/>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539552" y="2483604"/>
            <a:ext cx="1296144" cy="369332"/>
          </a:xfrm>
          <a:prstGeom prst="rect">
            <a:avLst/>
          </a:prstGeom>
          <a:noFill/>
        </p:spPr>
        <p:txBody>
          <a:bodyPr wrap="square" rtlCol="0">
            <a:spAutoFit/>
          </a:bodyPr>
          <a:lstStyle/>
          <a:p>
            <a:r>
              <a:rPr lang="it-IT" dirty="0" smtClean="0">
                <a:solidFill>
                  <a:srgbClr val="FF0000"/>
                </a:solidFill>
              </a:rPr>
              <a:t>Cliccate qui</a:t>
            </a:r>
            <a:endParaRPr lang="it-IT" dirty="0">
              <a:solidFill>
                <a:srgbClr val="FF0000"/>
              </a:solidFill>
            </a:endParaRPr>
          </a:p>
        </p:txBody>
      </p:sp>
    </p:spTree>
    <p:extLst>
      <p:ext uri="{BB962C8B-B14F-4D97-AF65-F5344CB8AC3E}">
        <p14:creationId xmlns:p14="http://schemas.microsoft.com/office/powerpoint/2010/main" val="1120685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a:off x="4572000" y="2566645"/>
            <a:ext cx="360040" cy="648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3347864" y="2204864"/>
            <a:ext cx="3024336" cy="369332"/>
          </a:xfrm>
          <a:prstGeom prst="rect">
            <a:avLst/>
          </a:prstGeom>
          <a:noFill/>
        </p:spPr>
        <p:txBody>
          <a:bodyPr wrap="square" rtlCol="0">
            <a:spAutoFit/>
          </a:bodyPr>
          <a:lstStyle/>
          <a:p>
            <a:r>
              <a:rPr lang="it-IT" dirty="0" smtClean="0">
                <a:solidFill>
                  <a:srgbClr val="FF0000"/>
                </a:solidFill>
              </a:rPr>
              <a:t>Inserite il nome del flat (</a:t>
            </a:r>
            <a:r>
              <a:rPr lang="it-IT" dirty="0" err="1" smtClean="0">
                <a:solidFill>
                  <a:srgbClr val="FF0000"/>
                </a:solidFill>
              </a:rPr>
              <a:t>ff</a:t>
            </a:r>
            <a:r>
              <a:rPr lang="it-IT" dirty="0" smtClean="0">
                <a:solidFill>
                  <a:srgbClr val="FF0000"/>
                </a:solidFill>
              </a:rPr>
              <a:t>)</a:t>
            </a:r>
            <a:endParaRPr lang="it-IT" dirty="0">
              <a:solidFill>
                <a:srgbClr val="FF0000"/>
              </a:solidFill>
            </a:endParaRPr>
          </a:p>
        </p:txBody>
      </p:sp>
      <p:cxnSp>
        <p:nvCxnSpPr>
          <p:cNvPr id="5" name="Connettore 2 4"/>
          <p:cNvCxnSpPr/>
          <p:nvPr/>
        </p:nvCxnSpPr>
        <p:spPr>
          <a:xfrm flipH="1" flipV="1">
            <a:off x="4752020" y="3527080"/>
            <a:ext cx="1740929" cy="7643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6588224" y="4139788"/>
            <a:ext cx="1944216" cy="369332"/>
          </a:xfrm>
          <a:prstGeom prst="rect">
            <a:avLst/>
          </a:prstGeom>
          <a:noFill/>
        </p:spPr>
        <p:txBody>
          <a:bodyPr wrap="square" rtlCol="0">
            <a:spAutoFit/>
          </a:bodyPr>
          <a:lstStyle/>
          <a:p>
            <a:r>
              <a:rPr lang="it-IT" dirty="0" smtClean="0">
                <a:solidFill>
                  <a:srgbClr val="FF0000"/>
                </a:solidFill>
              </a:rPr>
              <a:t>Inserire bias</a:t>
            </a:r>
            <a:endParaRPr lang="it-IT" dirty="0">
              <a:solidFill>
                <a:srgbClr val="FF0000"/>
              </a:solidFill>
            </a:endParaRPr>
          </a:p>
        </p:txBody>
      </p:sp>
      <p:cxnSp>
        <p:nvCxnSpPr>
          <p:cNvPr id="7" name="Connettore 2 6"/>
          <p:cNvCxnSpPr/>
          <p:nvPr/>
        </p:nvCxnSpPr>
        <p:spPr>
          <a:xfrm flipH="1">
            <a:off x="5544108" y="3286725"/>
            <a:ext cx="46805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V="1">
            <a:off x="3275856" y="4028935"/>
            <a:ext cx="1080120" cy="8402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1043608" y="5003884"/>
            <a:ext cx="4125577" cy="369332"/>
          </a:xfrm>
          <a:prstGeom prst="rect">
            <a:avLst/>
          </a:prstGeom>
          <a:noFill/>
        </p:spPr>
        <p:txBody>
          <a:bodyPr wrap="square" rtlCol="0">
            <a:spAutoFit/>
          </a:bodyPr>
          <a:lstStyle/>
          <a:p>
            <a:r>
              <a:rPr lang="it-IT" dirty="0" smtClean="0">
                <a:solidFill>
                  <a:srgbClr val="FF0000"/>
                </a:solidFill>
              </a:rPr>
              <a:t>Inserite il numero di file di flat</a:t>
            </a:r>
            <a:endParaRPr lang="it-IT" dirty="0">
              <a:solidFill>
                <a:srgbClr val="FF0000"/>
              </a:solidFill>
            </a:endParaRPr>
          </a:p>
        </p:txBody>
      </p:sp>
      <p:sp>
        <p:nvSpPr>
          <p:cNvPr id="12" name="CasellaDiTesto 11"/>
          <p:cNvSpPr txBox="1"/>
          <p:nvPr/>
        </p:nvSpPr>
        <p:spPr>
          <a:xfrm>
            <a:off x="6084168" y="3214717"/>
            <a:ext cx="1008112" cy="646331"/>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spTree>
    <p:extLst>
      <p:ext uri="{BB962C8B-B14F-4D97-AF65-F5344CB8AC3E}">
        <p14:creationId xmlns:p14="http://schemas.microsoft.com/office/powerpoint/2010/main" val="1386266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7164288" y="3851756"/>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660232" y="4283804"/>
            <a:ext cx="1944216" cy="369332"/>
          </a:xfrm>
          <a:prstGeom prst="rect">
            <a:avLst/>
          </a:prstGeom>
          <a:noFill/>
        </p:spPr>
        <p:txBody>
          <a:bodyPr wrap="square" rtlCol="0">
            <a:spAutoFit/>
          </a:bodyPr>
          <a:lstStyle/>
          <a:p>
            <a:r>
              <a:rPr lang="it-IT" dirty="0" smtClean="0">
                <a:solidFill>
                  <a:srgbClr val="FF0000"/>
                </a:solidFill>
              </a:rPr>
              <a:t>Digitate save flat</a:t>
            </a:r>
            <a:endParaRPr lang="it-IT" dirty="0">
              <a:solidFill>
                <a:srgbClr val="FF0000"/>
              </a:solidFill>
            </a:endParaRPr>
          </a:p>
        </p:txBody>
      </p:sp>
    </p:spTree>
    <p:extLst>
      <p:ext uri="{BB962C8B-B14F-4D97-AF65-F5344CB8AC3E}">
        <p14:creationId xmlns:p14="http://schemas.microsoft.com/office/powerpoint/2010/main" val="1865030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
        <p:nvSpPr>
          <p:cNvPr id="3" name="Rettangolo 2"/>
          <p:cNvSpPr/>
          <p:nvPr/>
        </p:nvSpPr>
        <p:spPr>
          <a:xfrm>
            <a:off x="827584" y="1196752"/>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1187624" y="1196752"/>
            <a:ext cx="360040" cy="360040"/>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1547664" y="1196752"/>
            <a:ext cx="360040" cy="36004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7164288" y="3861048"/>
            <a:ext cx="1800200"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339382" y="1600688"/>
            <a:ext cx="1800200" cy="2980440"/>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7236296" y="1672965"/>
            <a:ext cx="1728192" cy="2116075"/>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p:cNvCxnSpPr/>
          <p:nvPr/>
        </p:nvCxnSpPr>
        <p:spPr>
          <a:xfrm flipH="1" flipV="1">
            <a:off x="1907704" y="1556792"/>
            <a:ext cx="432048" cy="5760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flipV="1">
            <a:off x="1331640" y="1533302"/>
            <a:ext cx="792088" cy="1557606"/>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flipV="1">
            <a:off x="935596" y="1556792"/>
            <a:ext cx="792088" cy="223224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2987824" y="1626482"/>
            <a:ext cx="2952328" cy="1464426"/>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3203848" y="1736042"/>
            <a:ext cx="4428492" cy="43194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V="1">
            <a:off x="2339752" y="3878108"/>
            <a:ext cx="5562618" cy="30610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2339752" y="1700808"/>
            <a:ext cx="1008112" cy="923330"/>
          </a:xfrm>
          <a:prstGeom prst="rect">
            <a:avLst/>
          </a:prstGeom>
          <a:noFill/>
        </p:spPr>
        <p:txBody>
          <a:bodyPr wrap="square" rtlCol="0">
            <a:spAutoFit/>
          </a:bodyPr>
          <a:lstStyle/>
          <a:p>
            <a:r>
              <a:rPr lang="it-IT" dirty="0" smtClean="0">
                <a:solidFill>
                  <a:schemeClr val="accent1">
                    <a:lumMod val="60000"/>
                    <a:lumOff val="40000"/>
                  </a:schemeClr>
                </a:solidFill>
              </a:rPr>
              <a:t>Clicca qui per aprire</a:t>
            </a:r>
            <a:endParaRPr lang="it-IT" dirty="0">
              <a:solidFill>
                <a:schemeClr val="accent1">
                  <a:lumMod val="60000"/>
                  <a:lumOff val="40000"/>
                </a:schemeClr>
              </a:solidFill>
            </a:endParaRPr>
          </a:p>
        </p:txBody>
      </p:sp>
      <p:sp>
        <p:nvSpPr>
          <p:cNvPr id="22" name="CasellaDiTesto 21"/>
          <p:cNvSpPr txBox="1"/>
          <p:nvPr/>
        </p:nvSpPr>
        <p:spPr>
          <a:xfrm>
            <a:off x="2195736" y="2780928"/>
            <a:ext cx="936104" cy="923330"/>
          </a:xfrm>
          <a:prstGeom prst="rect">
            <a:avLst/>
          </a:prstGeom>
          <a:noFill/>
        </p:spPr>
        <p:txBody>
          <a:bodyPr wrap="square" rtlCol="0">
            <a:spAutoFit/>
          </a:bodyPr>
          <a:lstStyle/>
          <a:p>
            <a:r>
              <a:rPr lang="it-IT" dirty="0" smtClean="0">
                <a:solidFill>
                  <a:srgbClr val="FFC000"/>
                </a:solidFill>
              </a:rPr>
              <a:t>Clicca qui per aprire</a:t>
            </a:r>
            <a:endParaRPr lang="it-IT" dirty="0">
              <a:solidFill>
                <a:srgbClr val="FFC000"/>
              </a:solidFill>
            </a:endParaRPr>
          </a:p>
        </p:txBody>
      </p:sp>
      <p:sp>
        <p:nvSpPr>
          <p:cNvPr id="23" name="CasellaDiTesto 22"/>
          <p:cNvSpPr txBox="1"/>
          <p:nvPr/>
        </p:nvSpPr>
        <p:spPr>
          <a:xfrm>
            <a:off x="1475656" y="3873822"/>
            <a:ext cx="1008112" cy="923330"/>
          </a:xfrm>
          <a:prstGeom prst="rect">
            <a:avLst/>
          </a:prstGeom>
          <a:noFill/>
        </p:spPr>
        <p:txBody>
          <a:bodyPr wrap="square" rtlCol="0">
            <a:spAutoFit/>
          </a:bodyPr>
          <a:lstStyle/>
          <a:p>
            <a:r>
              <a:rPr lang="it-IT" dirty="0" smtClean="0">
                <a:solidFill>
                  <a:srgbClr val="FF0000"/>
                </a:solidFill>
              </a:rPr>
              <a:t>Clicca qui per aprire</a:t>
            </a:r>
            <a:endParaRPr lang="it-IT" dirty="0">
              <a:solidFill>
                <a:srgbClr val="FF0000"/>
              </a:solidFill>
            </a:endParaRPr>
          </a:p>
        </p:txBody>
      </p:sp>
    </p:spTree>
    <p:extLst>
      <p:ext uri="{BB962C8B-B14F-4D97-AF65-F5344CB8AC3E}">
        <p14:creationId xmlns:p14="http://schemas.microsoft.com/office/powerpoint/2010/main" val="27230480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V="1">
            <a:off x="6804248" y="3923764"/>
            <a:ext cx="360040" cy="3693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5940152" y="4293096"/>
            <a:ext cx="2664296" cy="923330"/>
          </a:xfrm>
          <a:prstGeom prst="rect">
            <a:avLst/>
          </a:prstGeom>
          <a:noFill/>
        </p:spPr>
        <p:txBody>
          <a:bodyPr wrap="square" rtlCol="0">
            <a:spAutoFit/>
          </a:bodyPr>
          <a:lstStyle/>
          <a:p>
            <a:r>
              <a:rPr lang="it-IT" dirty="0" smtClean="0">
                <a:solidFill>
                  <a:srgbClr val="FF0000"/>
                </a:solidFill>
              </a:rPr>
              <a:t>Digitate:</a:t>
            </a:r>
          </a:p>
          <a:p>
            <a:r>
              <a:rPr lang="it-IT" dirty="0" smtClean="0">
                <a:solidFill>
                  <a:srgbClr val="FF0000"/>
                </a:solidFill>
              </a:rPr>
              <a:t>&gt; load dark</a:t>
            </a:r>
          </a:p>
          <a:p>
            <a:r>
              <a:rPr lang="it-IT" dirty="0" smtClean="0">
                <a:solidFill>
                  <a:srgbClr val="FF0000"/>
                </a:solidFill>
              </a:rPr>
              <a:t>&gt; find_hot cosmetic 100</a:t>
            </a:r>
            <a:endParaRPr lang="it-IT" dirty="0">
              <a:solidFill>
                <a:srgbClr val="FF0000"/>
              </a:solidFill>
            </a:endParaRPr>
          </a:p>
        </p:txBody>
      </p:sp>
      <p:sp>
        <p:nvSpPr>
          <p:cNvPr id="6" name="Rettangolo 5"/>
          <p:cNvSpPr/>
          <p:nvPr/>
        </p:nvSpPr>
        <p:spPr>
          <a:xfrm>
            <a:off x="3707904" y="1916832"/>
            <a:ext cx="1872208"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p:nvPr/>
        </p:nvCxnSpPr>
        <p:spPr>
          <a:xfrm flipV="1">
            <a:off x="2843808" y="2828777"/>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1547664" y="2915652"/>
            <a:ext cx="1296144" cy="1754326"/>
          </a:xfrm>
          <a:prstGeom prst="rect">
            <a:avLst/>
          </a:prstGeom>
          <a:noFill/>
        </p:spPr>
        <p:txBody>
          <a:bodyPr wrap="square" rtlCol="0">
            <a:spAutoFit/>
          </a:bodyPr>
          <a:lstStyle/>
          <a:p>
            <a:r>
              <a:rPr lang="it-IT" dirty="0" smtClean="0">
                <a:solidFill>
                  <a:srgbClr val="FF0000"/>
                </a:solidFill>
              </a:rPr>
              <a:t>Nell output verificate che gli hot pixel siano intorno a 200</a:t>
            </a:r>
            <a:endParaRPr lang="it-IT" dirty="0">
              <a:solidFill>
                <a:srgbClr val="FF0000"/>
              </a:solidFill>
            </a:endParaRPr>
          </a:p>
        </p:txBody>
      </p:sp>
      <p:sp>
        <p:nvSpPr>
          <p:cNvPr id="9" name="Ovale 8"/>
          <p:cNvSpPr/>
          <p:nvPr/>
        </p:nvSpPr>
        <p:spPr>
          <a:xfrm>
            <a:off x="4355976" y="2915652"/>
            <a:ext cx="288032" cy="234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18416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7164288" y="3851756"/>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660232" y="4283804"/>
            <a:ext cx="1944216" cy="369332"/>
          </a:xfrm>
          <a:prstGeom prst="rect">
            <a:avLst/>
          </a:prstGeom>
          <a:noFill/>
        </p:spPr>
        <p:txBody>
          <a:bodyPr wrap="square" rtlCol="0">
            <a:spAutoFit/>
          </a:bodyPr>
          <a:lstStyle/>
          <a:p>
            <a:r>
              <a:rPr lang="it-IT" dirty="0" smtClean="0">
                <a:solidFill>
                  <a:srgbClr val="FF0000"/>
                </a:solidFill>
              </a:rPr>
              <a:t>Digitate load ii1</a:t>
            </a:r>
            <a:endParaRPr lang="it-IT" dirty="0">
              <a:solidFill>
                <a:srgbClr val="FF0000"/>
              </a:solidFill>
            </a:endParaRPr>
          </a:p>
        </p:txBody>
      </p:sp>
      <p:cxnSp>
        <p:nvCxnSpPr>
          <p:cNvPr id="5" name="Connettore 2 4"/>
          <p:cNvCxnSpPr/>
          <p:nvPr/>
        </p:nvCxnSpPr>
        <p:spPr>
          <a:xfrm>
            <a:off x="1115616" y="3429000"/>
            <a:ext cx="288032" cy="6387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215516" y="2710661"/>
            <a:ext cx="2268252" cy="646331"/>
          </a:xfrm>
          <a:prstGeom prst="rect">
            <a:avLst/>
          </a:prstGeom>
          <a:noFill/>
        </p:spPr>
        <p:txBody>
          <a:bodyPr wrap="square" rtlCol="0">
            <a:spAutoFit/>
          </a:bodyPr>
          <a:lstStyle/>
          <a:p>
            <a:r>
              <a:rPr lang="it-IT" dirty="0" smtClean="0">
                <a:solidFill>
                  <a:srgbClr val="FF0000"/>
                </a:solidFill>
              </a:rPr>
              <a:t>Disegnate con il mouse un rettangolo</a:t>
            </a:r>
            <a:endParaRPr lang="it-IT" dirty="0">
              <a:solidFill>
                <a:srgbClr val="FF0000"/>
              </a:solidFill>
            </a:endParaRPr>
          </a:p>
        </p:txBody>
      </p:sp>
    </p:spTree>
    <p:extLst>
      <p:ext uri="{BB962C8B-B14F-4D97-AF65-F5344CB8AC3E}">
        <p14:creationId xmlns:p14="http://schemas.microsoft.com/office/powerpoint/2010/main" val="23555720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2699792" y="1484784"/>
            <a:ext cx="1440160" cy="3168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V="1">
            <a:off x="1835696" y="3332833"/>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539552" y="3419708"/>
            <a:ext cx="1296144" cy="369332"/>
          </a:xfrm>
          <a:prstGeom prst="rect">
            <a:avLst/>
          </a:prstGeom>
          <a:noFill/>
        </p:spPr>
        <p:txBody>
          <a:bodyPr wrap="square" rtlCol="0">
            <a:spAutoFit/>
          </a:bodyPr>
          <a:lstStyle/>
          <a:p>
            <a:r>
              <a:rPr lang="it-IT" dirty="0" smtClean="0">
                <a:solidFill>
                  <a:srgbClr val="FF0000"/>
                </a:solidFill>
              </a:rPr>
              <a:t>Cliccate qui</a:t>
            </a:r>
            <a:endParaRPr lang="it-IT" dirty="0">
              <a:solidFill>
                <a:srgbClr val="FF0000"/>
              </a:solidFill>
            </a:endParaRPr>
          </a:p>
        </p:txBody>
      </p:sp>
    </p:spTree>
    <p:extLst>
      <p:ext uri="{BB962C8B-B14F-4D97-AF65-F5344CB8AC3E}">
        <p14:creationId xmlns:p14="http://schemas.microsoft.com/office/powerpoint/2010/main" val="22156595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V="1">
            <a:off x="2699792" y="2972793"/>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1403648" y="3059668"/>
            <a:ext cx="1296144" cy="923330"/>
          </a:xfrm>
          <a:prstGeom prst="rect">
            <a:avLst/>
          </a:prstGeom>
          <a:noFill/>
        </p:spPr>
        <p:txBody>
          <a:bodyPr wrap="square" rtlCol="0">
            <a:spAutoFit/>
          </a:bodyPr>
          <a:lstStyle/>
          <a:p>
            <a:r>
              <a:rPr lang="it-IT" dirty="0" smtClean="0">
                <a:solidFill>
                  <a:srgbClr val="FF0000"/>
                </a:solidFill>
              </a:rPr>
              <a:t>Nomi delle immagini a 15 bit (ii)</a:t>
            </a:r>
            <a:endParaRPr lang="it-IT" dirty="0">
              <a:solidFill>
                <a:srgbClr val="FF0000"/>
              </a:solidFill>
            </a:endParaRPr>
          </a:p>
        </p:txBody>
      </p:sp>
      <p:sp>
        <p:nvSpPr>
          <p:cNvPr id="5" name="Rettangolo 4"/>
          <p:cNvSpPr/>
          <p:nvPr/>
        </p:nvSpPr>
        <p:spPr>
          <a:xfrm>
            <a:off x="3563888" y="3059668"/>
            <a:ext cx="20162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p:nvPr/>
        </p:nvCxnSpPr>
        <p:spPr>
          <a:xfrm flipV="1">
            <a:off x="2699792" y="3933056"/>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683568" y="3933056"/>
            <a:ext cx="2232248" cy="646331"/>
          </a:xfrm>
          <a:prstGeom prst="rect">
            <a:avLst/>
          </a:prstGeom>
          <a:noFill/>
        </p:spPr>
        <p:txBody>
          <a:bodyPr wrap="square" rtlCol="0">
            <a:spAutoFit/>
          </a:bodyPr>
          <a:lstStyle/>
          <a:p>
            <a:r>
              <a:rPr lang="it-IT" dirty="0" smtClean="0">
                <a:solidFill>
                  <a:srgbClr val="FF0000"/>
                </a:solidFill>
              </a:rPr>
              <a:t>I nomi di bias, dark, flat e cosmetic</a:t>
            </a:r>
            <a:endParaRPr lang="it-IT" dirty="0">
              <a:solidFill>
                <a:srgbClr val="FF0000"/>
              </a:solidFill>
            </a:endParaRPr>
          </a:p>
        </p:txBody>
      </p:sp>
      <p:cxnSp>
        <p:nvCxnSpPr>
          <p:cNvPr id="8" name="Connettore 2 7"/>
          <p:cNvCxnSpPr/>
          <p:nvPr/>
        </p:nvCxnSpPr>
        <p:spPr>
          <a:xfrm flipH="1" flipV="1">
            <a:off x="5148064" y="3473996"/>
            <a:ext cx="1296144" cy="819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444208" y="4293096"/>
            <a:ext cx="1296144" cy="646331"/>
          </a:xfrm>
          <a:prstGeom prst="rect">
            <a:avLst/>
          </a:prstGeom>
          <a:noFill/>
        </p:spPr>
        <p:txBody>
          <a:bodyPr wrap="square" rtlCol="0">
            <a:spAutoFit/>
          </a:bodyPr>
          <a:lstStyle/>
          <a:p>
            <a:r>
              <a:rPr lang="it-IT" dirty="0" smtClean="0">
                <a:solidFill>
                  <a:srgbClr val="FF0000"/>
                </a:solidFill>
              </a:rPr>
              <a:t>Spuntare Optimize</a:t>
            </a:r>
            <a:endParaRPr lang="it-IT" dirty="0">
              <a:solidFill>
                <a:srgbClr val="FF0000"/>
              </a:solidFill>
            </a:endParaRPr>
          </a:p>
        </p:txBody>
      </p:sp>
      <p:cxnSp>
        <p:nvCxnSpPr>
          <p:cNvPr id="11" name="Connettore 2 10"/>
          <p:cNvCxnSpPr/>
          <p:nvPr/>
        </p:nvCxnSpPr>
        <p:spPr>
          <a:xfrm flipH="1" flipV="1">
            <a:off x="4572000" y="4077072"/>
            <a:ext cx="1296144" cy="819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5796136" y="4939427"/>
            <a:ext cx="3168352" cy="371073"/>
          </a:xfrm>
          <a:prstGeom prst="rect">
            <a:avLst/>
          </a:prstGeom>
          <a:noFill/>
        </p:spPr>
        <p:txBody>
          <a:bodyPr wrap="square" rtlCol="0">
            <a:spAutoFit/>
          </a:bodyPr>
          <a:lstStyle/>
          <a:p>
            <a:r>
              <a:rPr lang="it-IT" dirty="0" smtClean="0">
                <a:solidFill>
                  <a:srgbClr val="FF0000"/>
                </a:solidFill>
              </a:rPr>
              <a:t>Nomi delle immagini calibrate </a:t>
            </a:r>
            <a:r>
              <a:rPr lang="it-IT" dirty="0" err="1" smtClean="0">
                <a:solidFill>
                  <a:srgbClr val="FF0000"/>
                </a:solidFill>
              </a:rPr>
              <a:t>ic</a:t>
            </a:r>
            <a:endParaRPr lang="it-IT" dirty="0">
              <a:solidFill>
                <a:srgbClr val="FF0000"/>
              </a:solidFill>
            </a:endParaRPr>
          </a:p>
        </p:txBody>
      </p:sp>
      <p:cxnSp>
        <p:nvCxnSpPr>
          <p:cNvPr id="13" name="Connettore 2 12"/>
          <p:cNvCxnSpPr/>
          <p:nvPr/>
        </p:nvCxnSpPr>
        <p:spPr>
          <a:xfrm flipV="1">
            <a:off x="4067944" y="4276351"/>
            <a:ext cx="299719" cy="409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275856" y="4653136"/>
            <a:ext cx="1728192" cy="646331"/>
          </a:xfrm>
          <a:prstGeom prst="rect">
            <a:avLst/>
          </a:prstGeom>
          <a:noFill/>
        </p:spPr>
        <p:txBody>
          <a:bodyPr wrap="square" rtlCol="0">
            <a:spAutoFit/>
          </a:bodyPr>
          <a:lstStyle/>
          <a:p>
            <a:r>
              <a:rPr lang="it-IT" dirty="0" smtClean="0">
                <a:solidFill>
                  <a:srgbClr val="FF0000"/>
                </a:solidFill>
              </a:rPr>
              <a:t>Numero delle immagini</a:t>
            </a:r>
            <a:endParaRPr lang="it-IT" dirty="0">
              <a:solidFill>
                <a:srgbClr val="FF0000"/>
              </a:solidFill>
            </a:endParaRPr>
          </a:p>
        </p:txBody>
      </p:sp>
      <p:cxnSp>
        <p:nvCxnSpPr>
          <p:cNvPr id="16" name="Connettore 2 15"/>
          <p:cNvCxnSpPr/>
          <p:nvPr/>
        </p:nvCxnSpPr>
        <p:spPr>
          <a:xfrm flipH="1">
            <a:off x="5300464" y="1844824"/>
            <a:ext cx="783704" cy="10571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6084168" y="1628800"/>
            <a:ext cx="1944216" cy="369332"/>
          </a:xfrm>
          <a:prstGeom prst="rect">
            <a:avLst/>
          </a:prstGeom>
          <a:noFill/>
        </p:spPr>
        <p:txBody>
          <a:bodyPr wrap="square" rtlCol="0">
            <a:spAutoFit/>
          </a:bodyPr>
          <a:lstStyle/>
          <a:p>
            <a:r>
              <a:rPr lang="it-IT" dirty="0" smtClean="0">
                <a:solidFill>
                  <a:srgbClr val="FF0000"/>
                </a:solidFill>
              </a:rPr>
              <a:t>Cliccate su OK</a:t>
            </a:r>
            <a:endParaRPr lang="it-IT" dirty="0">
              <a:solidFill>
                <a:srgbClr val="FF0000"/>
              </a:solidFill>
            </a:endParaRPr>
          </a:p>
        </p:txBody>
      </p:sp>
    </p:spTree>
    <p:extLst>
      <p:ext uri="{BB962C8B-B14F-4D97-AF65-F5344CB8AC3E}">
        <p14:creationId xmlns:p14="http://schemas.microsoft.com/office/powerpoint/2010/main" val="3577703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7236296" y="3851756"/>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732240" y="4283804"/>
            <a:ext cx="1944216" cy="369332"/>
          </a:xfrm>
          <a:prstGeom prst="rect">
            <a:avLst/>
          </a:prstGeom>
          <a:noFill/>
        </p:spPr>
        <p:txBody>
          <a:bodyPr wrap="square" rtlCol="0">
            <a:spAutoFit/>
          </a:bodyPr>
          <a:lstStyle/>
          <a:p>
            <a:r>
              <a:rPr lang="it-IT" dirty="0" smtClean="0">
                <a:solidFill>
                  <a:srgbClr val="FF0000"/>
                </a:solidFill>
              </a:rPr>
              <a:t>Digitate load ic1</a:t>
            </a:r>
            <a:endParaRPr lang="it-IT" dirty="0">
              <a:solidFill>
                <a:srgbClr val="FF0000"/>
              </a:solidFill>
            </a:endParaRPr>
          </a:p>
        </p:txBody>
      </p:sp>
    </p:spTree>
    <p:extLst>
      <p:ext uri="{BB962C8B-B14F-4D97-AF65-F5344CB8AC3E}">
        <p14:creationId xmlns:p14="http://schemas.microsoft.com/office/powerpoint/2010/main" val="38490343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2699792" y="1484784"/>
            <a:ext cx="1440160" cy="3168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V="1">
            <a:off x="1835696" y="3548857"/>
            <a:ext cx="864096" cy="321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539552" y="3635732"/>
            <a:ext cx="1296144" cy="369332"/>
          </a:xfrm>
          <a:prstGeom prst="rect">
            <a:avLst/>
          </a:prstGeom>
          <a:noFill/>
        </p:spPr>
        <p:txBody>
          <a:bodyPr wrap="square" rtlCol="0">
            <a:spAutoFit/>
          </a:bodyPr>
          <a:lstStyle/>
          <a:p>
            <a:r>
              <a:rPr lang="it-IT" dirty="0" smtClean="0">
                <a:solidFill>
                  <a:srgbClr val="FF0000"/>
                </a:solidFill>
              </a:rPr>
              <a:t>Cliccate qui</a:t>
            </a:r>
            <a:endParaRPr lang="it-IT" dirty="0">
              <a:solidFill>
                <a:srgbClr val="FF0000"/>
              </a:solidFill>
            </a:endParaRPr>
          </a:p>
        </p:txBody>
      </p:sp>
    </p:spTree>
    <p:extLst>
      <p:ext uri="{BB962C8B-B14F-4D97-AF65-F5344CB8AC3E}">
        <p14:creationId xmlns:p14="http://schemas.microsoft.com/office/powerpoint/2010/main" val="31789522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V="1">
            <a:off x="2987824" y="3140969"/>
            <a:ext cx="576064" cy="1605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827584" y="2998693"/>
            <a:ext cx="2376264" cy="646331"/>
          </a:xfrm>
          <a:prstGeom prst="rect">
            <a:avLst/>
          </a:prstGeom>
          <a:noFill/>
        </p:spPr>
        <p:txBody>
          <a:bodyPr wrap="square" rtlCol="0">
            <a:spAutoFit/>
          </a:bodyPr>
          <a:lstStyle/>
          <a:p>
            <a:r>
              <a:rPr lang="it-IT" dirty="0" smtClean="0">
                <a:solidFill>
                  <a:srgbClr val="FF0000"/>
                </a:solidFill>
              </a:rPr>
              <a:t>Nomi delle immagini calibrate (</a:t>
            </a:r>
            <a:r>
              <a:rPr lang="it-IT" dirty="0" err="1" smtClean="0">
                <a:solidFill>
                  <a:srgbClr val="FF0000"/>
                </a:solidFill>
              </a:rPr>
              <a:t>ic</a:t>
            </a:r>
            <a:r>
              <a:rPr lang="it-IT" dirty="0" smtClean="0">
                <a:solidFill>
                  <a:srgbClr val="FF0000"/>
                </a:solidFill>
              </a:rPr>
              <a:t>)</a:t>
            </a:r>
            <a:endParaRPr lang="it-IT" dirty="0">
              <a:solidFill>
                <a:srgbClr val="FF0000"/>
              </a:solidFill>
            </a:endParaRPr>
          </a:p>
        </p:txBody>
      </p:sp>
      <p:sp>
        <p:nvSpPr>
          <p:cNvPr id="5" name="CasellaDiTesto 4"/>
          <p:cNvSpPr txBox="1"/>
          <p:nvPr/>
        </p:nvSpPr>
        <p:spPr>
          <a:xfrm>
            <a:off x="755576" y="3861048"/>
            <a:ext cx="2376264" cy="923330"/>
          </a:xfrm>
          <a:prstGeom prst="rect">
            <a:avLst/>
          </a:prstGeom>
          <a:noFill/>
        </p:spPr>
        <p:txBody>
          <a:bodyPr wrap="square" rtlCol="0">
            <a:spAutoFit/>
          </a:bodyPr>
          <a:lstStyle/>
          <a:p>
            <a:r>
              <a:rPr lang="it-IT" dirty="0" smtClean="0">
                <a:solidFill>
                  <a:srgbClr val="FF0000"/>
                </a:solidFill>
              </a:rPr>
              <a:t>Nomi delle immagini calibrate e trasformate a colori (</a:t>
            </a:r>
            <a:r>
              <a:rPr lang="it-IT" dirty="0" err="1" smtClean="0">
                <a:solidFill>
                  <a:srgbClr val="FF0000"/>
                </a:solidFill>
              </a:rPr>
              <a:t>icc</a:t>
            </a:r>
            <a:r>
              <a:rPr lang="it-IT" dirty="0" smtClean="0">
                <a:solidFill>
                  <a:srgbClr val="FF0000"/>
                </a:solidFill>
              </a:rPr>
              <a:t>)</a:t>
            </a:r>
            <a:endParaRPr lang="it-IT" dirty="0">
              <a:solidFill>
                <a:srgbClr val="FF0000"/>
              </a:solidFill>
            </a:endParaRPr>
          </a:p>
        </p:txBody>
      </p:sp>
      <p:cxnSp>
        <p:nvCxnSpPr>
          <p:cNvPr id="6" name="Connettore 2 5"/>
          <p:cNvCxnSpPr/>
          <p:nvPr/>
        </p:nvCxnSpPr>
        <p:spPr>
          <a:xfrm flipV="1">
            <a:off x="2843808" y="3429001"/>
            <a:ext cx="720080" cy="4320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5220072" y="4797152"/>
            <a:ext cx="2376264" cy="369332"/>
          </a:xfrm>
          <a:prstGeom prst="rect">
            <a:avLst/>
          </a:prstGeom>
          <a:noFill/>
        </p:spPr>
        <p:txBody>
          <a:bodyPr wrap="square" rtlCol="0">
            <a:spAutoFit/>
          </a:bodyPr>
          <a:lstStyle/>
          <a:p>
            <a:r>
              <a:rPr lang="it-IT" dirty="0" smtClean="0">
                <a:solidFill>
                  <a:srgbClr val="FF0000"/>
                </a:solidFill>
              </a:rPr>
              <a:t>Numero delle immagini</a:t>
            </a:r>
            <a:endParaRPr lang="it-IT" dirty="0">
              <a:solidFill>
                <a:srgbClr val="FF0000"/>
              </a:solidFill>
            </a:endParaRPr>
          </a:p>
        </p:txBody>
      </p:sp>
      <p:cxnSp>
        <p:nvCxnSpPr>
          <p:cNvPr id="10" name="Connettore 2 9"/>
          <p:cNvCxnSpPr/>
          <p:nvPr/>
        </p:nvCxnSpPr>
        <p:spPr>
          <a:xfrm flipH="1" flipV="1">
            <a:off x="4788024" y="3717033"/>
            <a:ext cx="504056" cy="10673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V="1">
            <a:off x="3563888" y="4099140"/>
            <a:ext cx="216024" cy="6852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2483768" y="4797152"/>
            <a:ext cx="2376264" cy="369332"/>
          </a:xfrm>
          <a:prstGeom prst="rect">
            <a:avLst/>
          </a:prstGeom>
          <a:noFill/>
        </p:spPr>
        <p:txBody>
          <a:bodyPr wrap="square" rtlCol="0">
            <a:spAutoFit/>
          </a:bodyPr>
          <a:lstStyle/>
          <a:p>
            <a:r>
              <a:rPr lang="it-IT" dirty="0" smtClean="0">
                <a:solidFill>
                  <a:srgbClr val="FF0000"/>
                </a:solidFill>
              </a:rPr>
              <a:t>Cliccate su Color</a:t>
            </a:r>
            <a:endParaRPr lang="it-IT" dirty="0">
              <a:solidFill>
                <a:srgbClr val="FF0000"/>
              </a:solidFill>
            </a:endParaRPr>
          </a:p>
        </p:txBody>
      </p:sp>
      <p:cxnSp>
        <p:nvCxnSpPr>
          <p:cNvPr id="15" name="Connettore 2 14"/>
          <p:cNvCxnSpPr/>
          <p:nvPr/>
        </p:nvCxnSpPr>
        <p:spPr>
          <a:xfrm flipH="1" flipV="1">
            <a:off x="5508104" y="3980094"/>
            <a:ext cx="720080" cy="3426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6300192" y="4211796"/>
            <a:ext cx="2376264" cy="369332"/>
          </a:xfrm>
          <a:prstGeom prst="rect">
            <a:avLst/>
          </a:prstGeom>
          <a:noFill/>
        </p:spPr>
        <p:txBody>
          <a:bodyPr wrap="square" rtlCol="0">
            <a:spAutoFit/>
          </a:bodyPr>
          <a:lstStyle/>
          <a:p>
            <a:r>
              <a:rPr lang="it-IT" dirty="0" smtClean="0">
                <a:solidFill>
                  <a:srgbClr val="FF0000"/>
                </a:solidFill>
              </a:rPr>
              <a:t>Cliccate su OK</a:t>
            </a:r>
            <a:endParaRPr lang="it-IT" dirty="0">
              <a:solidFill>
                <a:srgbClr val="FF0000"/>
              </a:solidFill>
            </a:endParaRPr>
          </a:p>
        </p:txBody>
      </p:sp>
    </p:spTree>
    <p:extLst>
      <p:ext uri="{BB962C8B-B14F-4D97-AF65-F5344CB8AC3E}">
        <p14:creationId xmlns:p14="http://schemas.microsoft.com/office/powerpoint/2010/main" val="16732508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7308304" y="3861048"/>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804248" y="4293096"/>
            <a:ext cx="1944216" cy="369332"/>
          </a:xfrm>
          <a:prstGeom prst="rect">
            <a:avLst/>
          </a:prstGeom>
          <a:noFill/>
        </p:spPr>
        <p:txBody>
          <a:bodyPr wrap="square" rtlCol="0">
            <a:spAutoFit/>
          </a:bodyPr>
          <a:lstStyle/>
          <a:p>
            <a:r>
              <a:rPr lang="it-IT" dirty="0" smtClean="0">
                <a:solidFill>
                  <a:srgbClr val="FF0000"/>
                </a:solidFill>
              </a:rPr>
              <a:t>Digitate load icc1</a:t>
            </a:r>
            <a:endParaRPr lang="it-IT" dirty="0">
              <a:solidFill>
                <a:srgbClr val="FF0000"/>
              </a:solidFill>
            </a:endParaRPr>
          </a:p>
        </p:txBody>
      </p:sp>
    </p:spTree>
    <p:extLst>
      <p:ext uri="{BB962C8B-B14F-4D97-AF65-F5344CB8AC3E}">
        <p14:creationId xmlns:p14="http://schemas.microsoft.com/office/powerpoint/2010/main" val="1918756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1259632" y="1556792"/>
            <a:ext cx="1656184"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H="1">
            <a:off x="2771800" y="4653136"/>
            <a:ext cx="864096"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3635896" y="4468471"/>
            <a:ext cx="1296144" cy="369332"/>
          </a:xfrm>
          <a:prstGeom prst="rect">
            <a:avLst/>
          </a:prstGeom>
          <a:noFill/>
        </p:spPr>
        <p:txBody>
          <a:bodyPr wrap="square" rtlCol="0">
            <a:spAutoFit/>
          </a:bodyPr>
          <a:lstStyle/>
          <a:p>
            <a:r>
              <a:rPr lang="it-IT" dirty="0" smtClean="0">
                <a:solidFill>
                  <a:srgbClr val="FF0000"/>
                </a:solidFill>
              </a:rPr>
              <a:t>Cliccate qui</a:t>
            </a:r>
            <a:endParaRPr lang="it-IT" dirty="0">
              <a:solidFill>
                <a:srgbClr val="FF0000"/>
              </a:solidFill>
            </a:endParaRPr>
          </a:p>
        </p:txBody>
      </p:sp>
    </p:spTree>
    <p:extLst>
      <p:ext uri="{BB962C8B-B14F-4D97-AF65-F5344CB8AC3E}">
        <p14:creationId xmlns:p14="http://schemas.microsoft.com/office/powerpoint/2010/main" val="3657865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V="1">
            <a:off x="3059832" y="2419148"/>
            <a:ext cx="576064" cy="1605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899592" y="2276872"/>
            <a:ext cx="2376264" cy="646331"/>
          </a:xfrm>
          <a:prstGeom prst="rect">
            <a:avLst/>
          </a:prstGeom>
          <a:noFill/>
        </p:spPr>
        <p:txBody>
          <a:bodyPr wrap="square" rtlCol="0">
            <a:spAutoFit/>
          </a:bodyPr>
          <a:lstStyle/>
          <a:p>
            <a:r>
              <a:rPr lang="it-IT" dirty="0" smtClean="0">
                <a:solidFill>
                  <a:srgbClr val="FF0000"/>
                </a:solidFill>
              </a:rPr>
              <a:t>Nomi delle immagini calibrate a colori (</a:t>
            </a:r>
            <a:r>
              <a:rPr lang="it-IT" dirty="0" err="1" smtClean="0">
                <a:solidFill>
                  <a:srgbClr val="FF0000"/>
                </a:solidFill>
              </a:rPr>
              <a:t>icc</a:t>
            </a:r>
            <a:r>
              <a:rPr lang="it-IT" dirty="0" smtClean="0">
                <a:solidFill>
                  <a:srgbClr val="FF0000"/>
                </a:solidFill>
              </a:rPr>
              <a:t>)</a:t>
            </a:r>
            <a:endParaRPr lang="it-IT" dirty="0">
              <a:solidFill>
                <a:srgbClr val="FF0000"/>
              </a:solidFill>
            </a:endParaRPr>
          </a:p>
        </p:txBody>
      </p:sp>
      <p:sp>
        <p:nvSpPr>
          <p:cNvPr id="5" name="CasellaDiTesto 4"/>
          <p:cNvSpPr txBox="1"/>
          <p:nvPr/>
        </p:nvSpPr>
        <p:spPr>
          <a:xfrm>
            <a:off x="539552" y="2996952"/>
            <a:ext cx="2592288" cy="923330"/>
          </a:xfrm>
          <a:prstGeom prst="rect">
            <a:avLst/>
          </a:prstGeom>
          <a:noFill/>
        </p:spPr>
        <p:txBody>
          <a:bodyPr wrap="square" rtlCol="0">
            <a:spAutoFit/>
          </a:bodyPr>
          <a:lstStyle/>
          <a:p>
            <a:r>
              <a:rPr lang="it-IT" dirty="0" smtClean="0">
                <a:solidFill>
                  <a:srgbClr val="FF0000"/>
                </a:solidFill>
              </a:rPr>
              <a:t>Nomi delle immagini calibrate e trasformate a colori e allineate (</a:t>
            </a:r>
            <a:r>
              <a:rPr lang="it-IT" dirty="0" err="1" smtClean="0">
                <a:solidFill>
                  <a:srgbClr val="FF0000"/>
                </a:solidFill>
              </a:rPr>
              <a:t>icca</a:t>
            </a:r>
            <a:r>
              <a:rPr lang="it-IT" dirty="0" smtClean="0">
                <a:solidFill>
                  <a:srgbClr val="FF0000"/>
                </a:solidFill>
              </a:rPr>
              <a:t>)</a:t>
            </a:r>
            <a:endParaRPr lang="it-IT" dirty="0">
              <a:solidFill>
                <a:srgbClr val="FF0000"/>
              </a:solidFill>
            </a:endParaRPr>
          </a:p>
        </p:txBody>
      </p:sp>
      <p:cxnSp>
        <p:nvCxnSpPr>
          <p:cNvPr id="6" name="Connettore 2 5"/>
          <p:cNvCxnSpPr/>
          <p:nvPr/>
        </p:nvCxnSpPr>
        <p:spPr>
          <a:xfrm flipV="1">
            <a:off x="2915816" y="2708920"/>
            <a:ext cx="720080" cy="4320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6372200" y="4067780"/>
            <a:ext cx="2376264" cy="369332"/>
          </a:xfrm>
          <a:prstGeom prst="rect">
            <a:avLst/>
          </a:prstGeom>
          <a:noFill/>
        </p:spPr>
        <p:txBody>
          <a:bodyPr wrap="square" rtlCol="0">
            <a:spAutoFit/>
          </a:bodyPr>
          <a:lstStyle/>
          <a:p>
            <a:r>
              <a:rPr lang="it-IT" dirty="0" smtClean="0">
                <a:solidFill>
                  <a:srgbClr val="FF0000"/>
                </a:solidFill>
              </a:rPr>
              <a:t>Numero delle immagini</a:t>
            </a:r>
            <a:endParaRPr lang="it-IT" dirty="0">
              <a:solidFill>
                <a:srgbClr val="FF0000"/>
              </a:solidFill>
            </a:endParaRPr>
          </a:p>
        </p:txBody>
      </p:sp>
      <p:cxnSp>
        <p:nvCxnSpPr>
          <p:cNvPr id="8" name="Connettore 2 7"/>
          <p:cNvCxnSpPr/>
          <p:nvPr/>
        </p:nvCxnSpPr>
        <p:spPr>
          <a:xfrm flipH="1" flipV="1">
            <a:off x="4572000" y="2923203"/>
            <a:ext cx="1836204" cy="122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2699792" y="4599712"/>
            <a:ext cx="1044116" cy="2364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408204" y="4599712"/>
            <a:ext cx="2376264" cy="646331"/>
          </a:xfrm>
          <a:prstGeom prst="rect">
            <a:avLst/>
          </a:prstGeom>
          <a:noFill/>
        </p:spPr>
        <p:txBody>
          <a:bodyPr wrap="square" rtlCol="0">
            <a:spAutoFit/>
          </a:bodyPr>
          <a:lstStyle/>
          <a:p>
            <a:r>
              <a:rPr lang="it-IT" dirty="0" smtClean="0">
                <a:solidFill>
                  <a:srgbClr val="FF0000"/>
                </a:solidFill>
              </a:rPr>
              <a:t>Selezionate Global matching</a:t>
            </a:r>
            <a:endParaRPr lang="it-IT" dirty="0">
              <a:solidFill>
                <a:srgbClr val="FF0000"/>
              </a:solidFill>
            </a:endParaRPr>
          </a:p>
        </p:txBody>
      </p:sp>
      <p:cxnSp>
        <p:nvCxnSpPr>
          <p:cNvPr id="11" name="Connettore 2 10"/>
          <p:cNvCxnSpPr/>
          <p:nvPr/>
        </p:nvCxnSpPr>
        <p:spPr>
          <a:xfrm flipH="1" flipV="1">
            <a:off x="3959932" y="3756522"/>
            <a:ext cx="2412268" cy="10406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187624" y="4427820"/>
            <a:ext cx="2376264" cy="369332"/>
          </a:xfrm>
          <a:prstGeom prst="rect">
            <a:avLst/>
          </a:prstGeom>
          <a:noFill/>
        </p:spPr>
        <p:txBody>
          <a:bodyPr wrap="square" rtlCol="0">
            <a:spAutoFit/>
          </a:bodyPr>
          <a:lstStyle/>
          <a:p>
            <a:r>
              <a:rPr lang="it-IT" dirty="0" smtClean="0">
                <a:solidFill>
                  <a:srgbClr val="FF0000"/>
                </a:solidFill>
              </a:rPr>
              <a:t>Cliccate su OK</a:t>
            </a:r>
            <a:endParaRPr lang="it-IT" dirty="0">
              <a:solidFill>
                <a:srgbClr val="FF0000"/>
              </a:solidFill>
            </a:endParaRPr>
          </a:p>
        </p:txBody>
      </p:sp>
    </p:spTree>
    <p:extLst>
      <p:ext uri="{BB962C8B-B14F-4D97-AF65-F5344CB8AC3E}">
        <p14:creationId xmlns:p14="http://schemas.microsoft.com/office/powerpoint/2010/main" val="444184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cxnSp>
        <p:nvCxnSpPr>
          <p:cNvPr id="13" name="Connettore 2 12"/>
          <p:cNvCxnSpPr/>
          <p:nvPr/>
        </p:nvCxnSpPr>
        <p:spPr>
          <a:xfrm>
            <a:off x="4067944" y="2538466"/>
            <a:ext cx="4608512" cy="16826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3059832" y="2060884"/>
            <a:ext cx="1008112" cy="646331"/>
          </a:xfrm>
          <a:prstGeom prst="rect">
            <a:avLst/>
          </a:prstGeom>
          <a:noFill/>
        </p:spPr>
        <p:txBody>
          <a:bodyPr wrap="square" rtlCol="0">
            <a:spAutoFit/>
          </a:bodyPr>
          <a:lstStyle/>
          <a:p>
            <a:r>
              <a:rPr lang="it-IT" dirty="0" smtClean="0">
                <a:solidFill>
                  <a:srgbClr val="FF0000"/>
                </a:solidFill>
              </a:rPr>
              <a:t>Cliccare qui!</a:t>
            </a:r>
            <a:endParaRPr lang="it-IT" dirty="0">
              <a:solidFill>
                <a:srgbClr val="FF0000"/>
              </a:solidFill>
            </a:endParaRPr>
          </a:p>
        </p:txBody>
      </p:sp>
      <p:cxnSp>
        <p:nvCxnSpPr>
          <p:cNvPr id="20" name="Connettore 2 19"/>
          <p:cNvCxnSpPr/>
          <p:nvPr/>
        </p:nvCxnSpPr>
        <p:spPr>
          <a:xfrm>
            <a:off x="4067944" y="4679574"/>
            <a:ext cx="345638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827584" y="4005064"/>
            <a:ext cx="3312368" cy="1200329"/>
          </a:xfrm>
          <a:prstGeom prst="rect">
            <a:avLst/>
          </a:prstGeom>
          <a:noFill/>
        </p:spPr>
        <p:txBody>
          <a:bodyPr wrap="square" rtlCol="0">
            <a:spAutoFit/>
          </a:bodyPr>
          <a:lstStyle/>
          <a:p>
            <a:r>
              <a:rPr lang="it-IT" dirty="0" smtClean="0">
                <a:solidFill>
                  <a:srgbClr val="FF0000"/>
                </a:solidFill>
              </a:rPr>
              <a:t>E poi qui… c’è scritto «Warm up» e non «Cooler on» perché in questa immagine di esempio la CCD è già raffreddata</a:t>
            </a:r>
            <a:endParaRPr lang="it-IT" dirty="0">
              <a:solidFill>
                <a:srgbClr val="FF0000"/>
              </a:solidFill>
            </a:endParaRPr>
          </a:p>
        </p:txBody>
      </p:sp>
    </p:spTree>
    <p:extLst>
      <p:ext uri="{BB962C8B-B14F-4D97-AF65-F5344CB8AC3E}">
        <p14:creationId xmlns:p14="http://schemas.microsoft.com/office/powerpoint/2010/main" val="4100549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7308304" y="3861048"/>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804248" y="4293096"/>
            <a:ext cx="1944216" cy="369332"/>
          </a:xfrm>
          <a:prstGeom prst="rect">
            <a:avLst/>
          </a:prstGeom>
          <a:noFill/>
        </p:spPr>
        <p:txBody>
          <a:bodyPr wrap="square" rtlCol="0">
            <a:spAutoFit/>
          </a:bodyPr>
          <a:lstStyle/>
          <a:p>
            <a:r>
              <a:rPr lang="it-IT" dirty="0" smtClean="0">
                <a:solidFill>
                  <a:srgbClr val="FF0000"/>
                </a:solidFill>
              </a:rPr>
              <a:t>Digitate load icca1</a:t>
            </a:r>
            <a:endParaRPr lang="it-IT" dirty="0">
              <a:solidFill>
                <a:srgbClr val="FF0000"/>
              </a:solidFill>
            </a:endParaRPr>
          </a:p>
        </p:txBody>
      </p:sp>
    </p:spTree>
    <p:extLst>
      <p:ext uri="{BB962C8B-B14F-4D97-AF65-F5344CB8AC3E}">
        <p14:creationId xmlns:p14="http://schemas.microsoft.com/office/powerpoint/2010/main" val="2769327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1259632" y="1556792"/>
            <a:ext cx="1656184"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H="1">
            <a:off x="2915816" y="3613665"/>
            <a:ext cx="864096"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3779912" y="3429000"/>
            <a:ext cx="1296144" cy="369332"/>
          </a:xfrm>
          <a:prstGeom prst="rect">
            <a:avLst/>
          </a:prstGeom>
          <a:noFill/>
        </p:spPr>
        <p:txBody>
          <a:bodyPr wrap="square" rtlCol="0">
            <a:spAutoFit/>
          </a:bodyPr>
          <a:lstStyle/>
          <a:p>
            <a:r>
              <a:rPr lang="it-IT" dirty="0" smtClean="0">
                <a:solidFill>
                  <a:srgbClr val="FF0000"/>
                </a:solidFill>
              </a:rPr>
              <a:t>Cliccate qui</a:t>
            </a:r>
            <a:endParaRPr lang="it-IT" dirty="0">
              <a:solidFill>
                <a:srgbClr val="FF0000"/>
              </a:solidFill>
            </a:endParaRPr>
          </a:p>
        </p:txBody>
      </p:sp>
    </p:spTree>
    <p:extLst>
      <p:ext uri="{BB962C8B-B14F-4D97-AF65-F5344CB8AC3E}">
        <p14:creationId xmlns:p14="http://schemas.microsoft.com/office/powerpoint/2010/main" val="25216236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5" name="CasellaDiTesto 4"/>
          <p:cNvSpPr txBox="1"/>
          <p:nvPr/>
        </p:nvSpPr>
        <p:spPr>
          <a:xfrm>
            <a:off x="395536" y="2780928"/>
            <a:ext cx="2592288" cy="923330"/>
          </a:xfrm>
          <a:prstGeom prst="rect">
            <a:avLst/>
          </a:prstGeom>
          <a:noFill/>
        </p:spPr>
        <p:txBody>
          <a:bodyPr wrap="square" rtlCol="0">
            <a:spAutoFit/>
          </a:bodyPr>
          <a:lstStyle/>
          <a:p>
            <a:r>
              <a:rPr lang="it-IT" dirty="0" smtClean="0">
                <a:solidFill>
                  <a:srgbClr val="FF0000"/>
                </a:solidFill>
              </a:rPr>
              <a:t>Nomi delle immagini calibrate e trasformate a colori e allineate (</a:t>
            </a:r>
            <a:r>
              <a:rPr lang="it-IT" dirty="0" err="1" smtClean="0">
                <a:solidFill>
                  <a:srgbClr val="FF0000"/>
                </a:solidFill>
              </a:rPr>
              <a:t>icca</a:t>
            </a:r>
            <a:r>
              <a:rPr lang="it-IT" dirty="0" smtClean="0">
                <a:solidFill>
                  <a:srgbClr val="FF0000"/>
                </a:solidFill>
              </a:rPr>
              <a:t>)</a:t>
            </a:r>
            <a:endParaRPr lang="it-IT" dirty="0">
              <a:solidFill>
                <a:srgbClr val="FF0000"/>
              </a:solidFill>
            </a:endParaRPr>
          </a:p>
        </p:txBody>
      </p:sp>
      <p:cxnSp>
        <p:nvCxnSpPr>
          <p:cNvPr id="6" name="Connettore 2 5"/>
          <p:cNvCxnSpPr/>
          <p:nvPr/>
        </p:nvCxnSpPr>
        <p:spPr>
          <a:xfrm flipV="1">
            <a:off x="2771800" y="2492896"/>
            <a:ext cx="720080" cy="4320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6372200" y="4067780"/>
            <a:ext cx="2376264" cy="369332"/>
          </a:xfrm>
          <a:prstGeom prst="rect">
            <a:avLst/>
          </a:prstGeom>
          <a:noFill/>
        </p:spPr>
        <p:txBody>
          <a:bodyPr wrap="square" rtlCol="0">
            <a:spAutoFit/>
          </a:bodyPr>
          <a:lstStyle/>
          <a:p>
            <a:r>
              <a:rPr lang="it-IT" dirty="0" smtClean="0">
                <a:solidFill>
                  <a:srgbClr val="FF0000"/>
                </a:solidFill>
              </a:rPr>
              <a:t>Numero delle immagini</a:t>
            </a:r>
            <a:endParaRPr lang="it-IT" dirty="0">
              <a:solidFill>
                <a:srgbClr val="FF0000"/>
              </a:solidFill>
            </a:endParaRPr>
          </a:p>
        </p:txBody>
      </p:sp>
      <p:cxnSp>
        <p:nvCxnSpPr>
          <p:cNvPr id="8" name="Connettore 2 7"/>
          <p:cNvCxnSpPr/>
          <p:nvPr/>
        </p:nvCxnSpPr>
        <p:spPr>
          <a:xfrm flipH="1" flipV="1">
            <a:off x="4499992" y="2780928"/>
            <a:ext cx="1836204" cy="14715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V="1">
            <a:off x="2699792" y="3068960"/>
            <a:ext cx="864096" cy="1530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408204" y="4599712"/>
            <a:ext cx="2556284" cy="646331"/>
          </a:xfrm>
          <a:prstGeom prst="rect">
            <a:avLst/>
          </a:prstGeom>
          <a:noFill/>
        </p:spPr>
        <p:txBody>
          <a:bodyPr wrap="square" rtlCol="0">
            <a:spAutoFit/>
          </a:bodyPr>
          <a:lstStyle/>
          <a:p>
            <a:r>
              <a:rPr lang="it-IT" dirty="0" smtClean="0">
                <a:solidFill>
                  <a:srgbClr val="FF0000"/>
                </a:solidFill>
              </a:rPr>
              <a:t>Selezionate Arithmetic come metodo di somma</a:t>
            </a:r>
            <a:endParaRPr lang="it-IT" dirty="0">
              <a:solidFill>
                <a:srgbClr val="FF0000"/>
              </a:solidFill>
            </a:endParaRPr>
          </a:p>
        </p:txBody>
      </p:sp>
      <p:cxnSp>
        <p:nvCxnSpPr>
          <p:cNvPr id="11" name="Connettore 2 10"/>
          <p:cNvCxnSpPr/>
          <p:nvPr/>
        </p:nvCxnSpPr>
        <p:spPr>
          <a:xfrm flipH="1" flipV="1">
            <a:off x="4139952" y="3424354"/>
            <a:ext cx="2232248" cy="13727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187624" y="4654877"/>
            <a:ext cx="2376264" cy="646331"/>
          </a:xfrm>
          <a:prstGeom prst="rect">
            <a:avLst/>
          </a:prstGeom>
          <a:noFill/>
        </p:spPr>
        <p:txBody>
          <a:bodyPr wrap="square" rtlCol="0">
            <a:spAutoFit/>
          </a:bodyPr>
          <a:lstStyle/>
          <a:p>
            <a:r>
              <a:rPr lang="it-IT" dirty="0" smtClean="0">
                <a:solidFill>
                  <a:srgbClr val="FF0000"/>
                </a:solidFill>
              </a:rPr>
              <a:t>Spuntare Normalize if overflow</a:t>
            </a:r>
            <a:endParaRPr lang="it-IT" dirty="0">
              <a:solidFill>
                <a:srgbClr val="FF0000"/>
              </a:solidFill>
            </a:endParaRPr>
          </a:p>
        </p:txBody>
      </p:sp>
      <p:cxnSp>
        <p:nvCxnSpPr>
          <p:cNvPr id="15" name="Connettore 2 14"/>
          <p:cNvCxnSpPr/>
          <p:nvPr/>
        </p:nvCxnSpPr>
        <p:spPr>
          <a:xfrm flipH="1">
            <a:off x="5586355" y="1844824"/>
            <a:ext cx="497813" cy="5725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6156176" y="1619508"/>
            <a:ext cx="2376264" cy="369332"/>
          </a:xfrm>
          <a:prstGeom prst="rect">
            <a:avLst/>
          </a:prstGeom>
          <a:noFill/>
        </p:spPr>
        <p:txBody>
          <a:bodyPr wrap="square" rtlCol="0">
            <a:spAutoFit/>
          </a:bodyPr>
          <a:lstStyle/>
          <a:p>
            <a:r>
              <a:rPr lang="it-IT" dirty="0" smtClean="0">
                <a:solidFill>
                  <a:srgbClr val="FF0000"/>
                </a:solidFill>
              </a:rPr>
              <a:t>Cliccate su OK</a:t>
            </a:r>
            <a:endParaRPr lang="it-IT" dirty="0">
              <a:solidFill>
                <a:srgbClr val="FF0000"/>
              </a:solidFill>
            </a:endParaRPr>
          </a:p>
        </p:txBody>
      </p:sp>
    </p:spTree>
    <p:extLst>
      <p:ext uri="{BB962C8B-B14F-4D97-AF65-F5344CB8AC3E}">
        <p14:creationId xmlns:p14="http://schemas.microsoft.com/office/powerpoint/2010/main" val="29997998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7380312" y="3923764"/>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372200" y="4355812"/>
            <a:ext cx="2448272" cy="369332"/>
          </a:xfrm>
          <a:prstGeom prst="rect">
            <a:avLst/>
          </a:prstGeom>
          <a:noFill/>
        </p:spPr>
        <p:txBody>
          <a:bodyPr wrap="square" rtlCol="0">
            <a:spAutoFit/>
          </a:bodyPr>
          <a:lstStyle/>
          <a:p>
            <a:pPr algn="r"/>
            <a:r>
              <a:rPr lang="it-IT" dirty="0" smtClean="0">
                <a:solidFill>
                  <a:srgbClr val="FF0000"/>
                </a:solidFill>
              </a:rPr>
              <a:t>Digitate save somma</a:t>
            </a:r>
            <a:endParaRPr lang="it-IT" dirty="0">
              <a:solidFill>
                <a:srgbClr val="FF0000"/>
              </a:solidFill>
            </a:endParaRPr>
          </a:p>
        </p:txBody>
      </p:sp>
    </p:spTree>
    <p:extLst>
      <p:ext uri="{BB962C8B-B14F-4D97-AF65-F5344CB8AC3E}">
        <p14:creationId xmlns:p14="http://schemas.microsoft.com/office/powerpoint/2010/main" val="28431510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
        <p:nvSpPr>
          <p:cNvPr id="3" name="Rettangolo 2"/>
          <p:cNvSpPr/>
          <p:nvPr/>
        </p:nvSpPr>
        <p:spPr>
          <a:xfrm>
            <a:off x="3347864" y="3798332"/>
            <a:ext cx="2952328" cy="1070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H="1" flipV="1">
            <a:off x="6306979" y="4581129"/>
            <a:ext cx="432048" cy="2584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7020272" y="4377878"/>
            <a:ext cx="1944216" cy="923330"/>
          </a:xfrm>
          <a:prstGeom prst="rect">
            <a:avLst/>
          </a:prstGeom>
          <a:noFill/>
        </p:spPr>
        <p:txBody>
          <a:bodyPr wrap="square" rtlCol="0">
            <a:spAutoFit/>
          </a:bodyPr>
          <a:lstStyle/>
          <a:p>
            <a:r>
              <a:rPr lang="it-IT" dirty="0" smtClean="0">
                <a:solidFill>
                  <a:srgbClr val="FF0000"/>
                </a:solidFill>
              </a:rPr>
              <a:t>Giocate con Soglie e </a:t>
            </a:r>
            <a:r>
              <a:rPr lang="it-IT" dirty="0" err="1" smtClean="0">
                <a:solidFill>
                  <a:srgbClr val="FF0000"/>
                </a:solidFill>
              </a:rPr>
              <a:t>Stratching</a:t>
            </a:r>
            <a:r>
              <a:rPr lang="it-IT" dirty="0" smtClean="0">
                <a:solidFill>
                  <a:srgbClr val="FF0000"/>
                </a:solidFill>
              </a:rPr>
              <a:t> dinamico</a:t>
            </a:r>
            <a:endParaRPr lang="it-IT" dirty="0">
              <a:solidFill>
                <a:srgbClr val="FF0000"/>
              </a:solidFill>
            </a:endParaRPr>
          </a:p>
        </p:txBody>
      </p:sp>
      <p:sp>
        <p:nvSpPr>
          <p:cNvPr id="6" name="Rettangolo 5"/>
          <p:cNvSpPr/>
          <p:nvPr/>
        </p:nvSpPr>
        <p:spPr>
          <a:xfrm>
            <a:off x="6156176" y="2214156"/>
            <a:ext cx="2520280" cy="926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p:nvPr/>
        </p:nvCxnSpPr>
        <p:spPr>
          <a:xfrm flipV="1">
            <a:off x="7812360" y="3140970"/>
            <a:ext cx="0" cy="12369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0" y="6093296"/>
            <a:ext cx="9144000" cy="707886"/>
          </a:xfrm>
          <a:prstGeom prst="rect">
            <a:avLst/>
          </a:prstGeom>
          <a:noFill/>
        </p:spPr>
        <p:txBody>
          <a:bodyPr wrap="square" rtlCol="0">
            <a:spAutoFit/>
          </a:bodyPr>
          <a:lstStyle/>
          <a:p>
            <a:pPr algn="ctr"/>
            <a:r>
              <a:rPr lang="it-IT" sz="2000" b="1" dirty="0" smtClean="0">
                <a:solidFill>
                  <a:srgbClr val="FFC000"/>
                </a:solidFill>
              </a:rPr>
              <a:t>PER MAGGIORI INFORMAZIONI RIGUARDO QUESTA ULTIMA PARTE SI LEGGA  PAGINE 108 E SEGUENTI DELLA GUIDA «IRIS, come elaborare le immagini astronomiche»</a:t>
            </a:r>
            <a:endParaRPr lang="it-IT" sz="2000" b="1" dirty="0">
              <a:solidFill>
                <a:srgbClr val="FFC000"/>
              </a:solidFill>
            </a:endParaRPr>
          </a:p>
        </p:txBody>
      </p:sp>
    </p:spTree>
    <p:extLst>
      <p:ext uri="{BB962C8B-B14F-4D97-AF65-F5344CB8AC3E}">
        <p14:creationId xmlns:p14="http://schemas.microsoft.com/office/powerpoint/2010/main" val="4288028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cxnSp>
        <p:nvCxnSpPr>
          <p:cNvPr id="3" name="Connettore 2 2"/>
          <p:cNvCxnSpPr/>
          <p:nvPr/>
        </p:nvCxnSpPr>
        <p:spPr>
          <a:xfrm flipH="1" flipV="1">
            <a:off x="7380312" y="3933056"/>
            <a:ext cx="288032"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6372200" y="4365104"/>
            <a:ext cx="2448272" cy="646331"/>
          </a:xfrm>
          <a:prstGeom prst="rect">
            <a:avLst/>
          </a:prstGeom>
          <a:noFill/>
        </p:spPr>
        <p:txBody>
          <a:bodyPr wrap="square" rtlCol="0">
            <a:spAutoFit/>
          </a:bodyPr>
          <a:lstStyle/>
          <a:p>
            <a:pPr algn="r"/>
            <a:r>
              <a:rPr lang="it-IT" dirty="0" smtClean="0">
                <a:solidFill>
                  <a:srgbClr val="FF0000"/>
                </a:solidFill>
              </a:rPr>
              <a:t>Digitate</a:t>
            </a:r>
          </a:p>
          <a:p>
            <a:pPr algn="r"/>
            <a:r>
              <a:rPr lang="it-IT" dirty="0" smtClean="0">
                <a:solidFill>
                  <a:srgbClr val="FF0000"/>
                </a:solidFill>
              </a:rPr>
              <a:t>&gt; savejpg somma 1</a:t>
            </a:r>
            <a:endParaRPr lang="it-IT" dirty="0">
              <a:solidFill>
                <a:srgbClr val="FF0000"/>
              </a:solidFill>
            </a:endParaRPr>
          </a:p>
        </p:txBody>
      </p:sp>
    </p:spTree>
    <p:extLst>
      <p:ext uri="{BB962C8B-B14F-4D97-AF65-F5344CB8AC3E}">
        <p14:creationId xmlns:p14="http://schemas.microsoft.com/office/powerpoint/2010/main" val="21963013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505"/>
            <a:ext cx="9144000" cy="5140990"/>
          </a:xfrm>
          <a:prstGeom prst="rect">
            <a:avLst/>
          </a:prstGeom>
        </p:spPr>
      </p:pic>
    </p:spTree>
    <p:extLst>
      <p:ext uri="{BB962C8B-B14F-4D97-AF65-F5344CB8AC3E}">
        <p14:creationId xmlns:p14="http://schemas.microsoft.com/office/powerpoint/2010/main" val="2988906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69"/>
            <a:ext cx="9144000" cy="6830062"/>
          </a:xfrm>
          <a:prstGeom prst="rect">
            <a:avLst/>
          </a:prstGeom>
        </p:spPr>
      </p:pic>
    </p:spTree>
    <p:extLst>
      <p:ext uri="{BB962C8B-B14F-4D97-AF65-F5344CB8AC3E}">
        <p14:creationId xmlns:p14="http://schemas.microsoft.com/office/powerpoint/2010/main" val="3853580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cxnSp>
        <p:nvCxnSpPr>
          <p:cNvPr id="13" name="Connettore 2 12"/>
          <p:cNvCxnSpPr/>
          <p:nvPr/>
        </p:nvCxnSpPr>
        <p:spPr>
          <a:xfrm flipV="1">
            <a:off x="4067944" y="2538466"/>
            <a:ext cx="1344232" cy="16874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2771800" y="2076801"/>
            <a:ext cx="1368152" cy="923330"/>
          </a:xfrm>
          <a:prstGeom prst="rect">
            <a:avLst/>
          </a:prstGeom>
          <a:noFill/>
        </p:spPr>
        <p:txBody>
          <a:bodyPr wrap="square" rtlCol="0">
            <a:spAutoFit/>
          </a:bodyPr>
          <a:lstStyle/>
          <a:p>
            <a:r>
              <a:rPr lang="it-IT" dirty="0" smtClean="0">
                <a:solidFill>
                  <a:srgbClr val="FF0000"/>
                </a:solidFill>
              </a:rPr>
              <a:t>Selezionate il binnaggio da qui</a:t>
            </a:r>
            <a:endParaRPr lang="it-IT" dirty="0">
              <a:solidFill>
                <a:srgbClr val="FF0000"/>
              </a:solidFill>
            </a:endParaRPr>
          </a:p>
        </p:txBody>
      </p:sp>
      <p:cxnSp>
        <p:nvCxnSpPr>
          <p:cNvPr id="20" name="Connettore 2 19"/>
          <p:cNvCxnSpPr/>
          <p:nvPr/>
        </p:nvCxnSpPr>
        <p:spPr>
          <a:xfrm flipV="1">
            <a:off x="4067944" y="2622840"/>
            <a:ext cx="2232248" cy="8437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434" y="0"/>
            <a:ext cx="4485132" cy="6858000"/>
          </a:xfrm>
          <a:prstGeom prst="rect">
            <a:avLst/>
          </a:prstGeom>
        </p:spPr>
      </p:pic>
      <p:sp>
        <p:nvSpPr>
          <p:cNvPr id="3" name="Rettangolo 2"/>
          <p:cNvSpPr/>
          <p:nvPr/>
        </p:nvSpPr>
        <p:spPr>
          <a:xfrm>
            <a:off x="4788024" y="2492896"/>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5004048" y="2492896"/>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4788024" y="2708920"/>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5004048" y="2708920"/>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220072" y="2492896"/>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5220072" y="2708920"/>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5436096" y="2708920"/>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5436096" y="2492896"/>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4788024" y="2924944"/>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004048" y="2924944"/>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220072" y="2924944"/>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5436096" y="2924944"/>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5436096" y="3140968"/>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220072" y="3140968"/>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5004048" y="3140968"/>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4788024" y="3140968"/>
            <a:ext cx="216024"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55453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434" y="0"/>
            <a:ext cx="4485132" cy="6858000"/>
          </a:xfrm>
          <a:prstGeom prst="rect">
            <a:avLst/>
          </a:prstGeom>
        </p:spPr>
      </p:pic>
      <p:sp>
        <p:nvSpPr>
          <p:cNvPr id="3" name="Rettangolo 2"/>
          <p:cNvSpPr/>
          <p:nvPr/>
        </p:nvSpPr>
        <p:spPr>
          <a:xfrm>
            <a:off x="4788024" y="2492896"/>
            <a:ext cx="432048"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4788024" y="2708920"/>
            <a:ext cx="432048"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220072" y="2492896"/>
            <a:ext cx="432048"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5220072" y="2708920"/>
            <a:ext cx="432048"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4788024" y="2924944"/>
            <a:ext cx="432048"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220072" y="2924944"/>
            <a:ext cx="432048"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220072" y="3140968"/>
            <a:ext cx="432048"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4788024" y="3140968"/>
            <a:ext cx="432048" cy="2160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87064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434" y="0"/>
            <a:ext cx="4485132" cy="6858000"/>
          </a:xfrm>
          <a:prstGeom prst="rect">
            <a:avLst/>
          </a:prstGeom>
        </p:spPr>
      </p:pic>
      <p:sp>
        <p:nvSpPr>
          <p:cNvPr id="3" name="Rettangolo 2"/>
          <p:cNvSpPr/>
          <p:nvPr/>
        </p:nvSpPr>
        <p:spPr>
          <a:xfrm>
            <a:off x="4788024" y="2492896"/>
            <a:ext cx="432048" cy="432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5220072" y="2492896"/>
            <a:ext cx="432048" cy="432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4788024" y="2924944"/>
            <a:ext cx="432048" cy="432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220072" y="2924944"/>
            <a:ext cx="432048" cy="432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2446968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2530</Words>
  <Application>Microsoft Office PowerPoint</Application>
  <PresentationFormat>Presentazione su schermo (4:3)</PresentationFormat>
  <Paragraphs>241</Paragraphs>
  <Slides>57</Slides>
  <Notes>54</Notes>
  <HiddenSlides>0</HiddenSlides>
  <MMClips>0</MMClips>
  <ScaleCrop>false</ScaleCrop>
  <HeadingPairs>
    <vt:vector size="4" baseType="variant">
      <vt:variant>
        <vt:lpstr>Tema</vt:lpstr>
      </vt:variant>
      <vt:variant>
        <vt:i4>1</vt:i4>
      </vt:variant>
      <vt:variant>
        <vt:lpstr>Titoli diapositive</vt:lpstr>
      </vt:variant>
      <vt:variant>
        <vt:i4>57</vt:i4>
      </vt:variant>
    </vt:vector>
  </HeadingPairs>
  <TitlesOfParts>
    <vt:vector size="58"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LUNA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INFN Milano</dc:creator>
  <cp:lastModifiedBy>INFN Milano</cp:lastModifiedBy>
  <cp:revision>48</cp:revision>
  <dcterms:created xsi:type="dcterms:W3CDTF">2012-07-14T15:51:58Z</dcterms:created>
  <dcterms:modified xsi:type="dcterms:W3CDTF">2012-07-15T08:52:08Z</dcterms:modified>
</cp:coreProperties>
</file>